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79" r:id="rId2"/>
    <p:sldId id="256" r:id="rId3"/>
    <p:sldId id="257" r:id="rId4"/>
    <p:sldId id="258" r:id="rId5"/>
    <p:sldId id="260" r:id="rId6"/>
    <p:sldId id="261" r:id="rId7"/>
    <p:sldId id="263" r:id="rId8"/>
    <p:sldId id="280" r:id="rId9"/>
    <p:sldId id="281" r:id="rId10"/>
    <p:sldId id="264" r:id="rId11"/>
    <p:sldId id="283" r:id="rId12"/>
    <p:sldId id="269" r:id="rId13"/>
    <p:sldId id="284" r:id="rId14"/>
    <p:sldId id="268" r:id="rId15"/>
    <p:sldId id="270" r:id="rId16"/>
    <p:sldId id="286" r:id="rId17"/>
    <p:sldId id="271" r:id="rId18"/>
    <p:sldId id="273" r:id="rId19"/>
    <p:sldId id="274" r:id="rId20"/>
    <p:sldId id="275" r:id="rId21"/>
    <p:sldId id="276" r:id="rId22"/>
    <p:sldId id="277" r:id="rId23"/>
    <p:sldId id="285" r:id="rId24"/>
    <p:sldId id="287" r:id="rId25"/>
  </p:sldIdLst>
  <p:sldSz cx="9144000" cy="6858000" type="screen4x3"/>
  <p:notesSz cx="6858000" cy="9144000"/>
  <p:defaultText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84380"/>
    <p:restoredTop sz="94660"/>
  </p:normalViewPr>
  <p:slideViewPr>
    <p:cSldViewPr>
      <p:cViewPr varScale="1">
        <p:scale>
          <a:sx n="66" d="100"/>
          <a:sy n="66" d="100"/>
        </p:scale>
        <p:origin x="-1494"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ar-IQ"/>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IQ"/>
          </a:p>
        </p:txBody>
      </p:sp>
      <p:sp>
        <p:nvSpPr>
          <p:cNvPr id="4" name="عنصر نائب للتاريخ 3"/>
          <p:cNvSpPr>
            <a:spLocks noGrp="1"/>
          </p:cNvSpPr>
          <p:nvPr>
            <p:ph type="dt" sz="half" idx="10"/>
          </p:nvPr>
        </p:nvSpPr>
        <p:spPr/>
        <p:txBody>
          <a:bodyPr/>
          <a:lstStyle/>
          <a:p>
            <a:fld id="{EABDE93C-522D-42BC-B781-9EE322B9960B}" type="datetimeFigureOut">
              <a:rPr lang="ar-IQ" smtClean="0"/>
              <a:pPr/>
              <a:t>14/07/1443</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BEE14E57-6D15-4B83-8912-7D5A5D910085}" type="slidenum">
              <a:rPr lang="ar-IQ" smtClean="0"/>
              <a:pPr/>
              <a:t>‹#›</a:t>
            </a:fld>
            <a:endParaRPr lang="ar-IQ"/>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ABDE93C-522D-42BC-B781-9EE322B9960B}" type="datetimeFigureOut">
              <a:rPr lang="ar-IQ" smtClean="0"/>
              <a:pPr/>
              <a:t>14/07/1443</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BEE14E57-6D15-4B83-8912-7D5A5D910085}" type="slidenum">
              <a:rPr lang="ar-IQ" smtClean="0"/>
              <a:pPr/>
              <a:t>‹#›</a:t>
            </a:fld>
            <a:endParaRPr lang="ar-IQ"/>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ABDE93C-522D-42BC-B781-9EE322B9960B}" type="datetimeFigureOut">
              <a:rPr lang="ar-IQ" smtClean="0"/>
              <a:pPr/>
              <a:t>14/07/1443</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BEE14E57-6D15-4B83-8912-7D5A5D910085}" type="slidenum">
              <a:rPr lang="ar-IQ" smtClean="0"/>
              <a:pPr/>
              <a:t>‹#›</a:t>
            </a:fld>
            <a:endParaRPr lang="ar-IQ"/>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ABDE93C-522D-42BC-B781-9EE322B9960B}" type="datetimeFigureOut">
              <a:rPr lang="ar-IQ" smtClean="0"/>
              <a:pPr/>
              <a:t>14/07/1443</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BEE14E57-6D15-4B83-8912-7D5A5D910085}" type="slidenum">
              <a:rPr lang="ar-IQ" smtClean="0"/>
              <a:pPr/>
              <a:t>‹#›</a:t>
            </a:fld>
            <a:endParaRPr lang="ar-IQ"/>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EABDE93C-522D-42BC-B781-9EE322B9960B}" type="datetimeFigureOut">
              <a:rPr lang="ar-IQ" smtClean="0"/>
              <a:pPr/>
              <a:t>14/07/1443</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BEE14E57-6D15-4B83-8912-7D5A5D910085}" type="slidenum">
              <a:rPr lang="ar-IQ" smtClean="0"/>
              <a:pPr/>
              <a:t>‹#›</a:t>
            </a:fld>
            <a:endParaRPr lang="ar-IQ"/>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تاريخ 4"/>
          <p:cNvSpPr>
            <a:spLocks noGrp="1"/>
          </p:cNvSpPr>
          <p:nvPr>
            <p:ph type="dt" sz="half" idx="10"/>
          </p:nvPr>
        </p:nvSpPr>
        <p:spPr/>
        <p:txBody>
          <a:bodyPr/>
          <a:lstStyle/>
          <a:p>
            <a:fld id="{EABDE93C-522D-42BC-B781-9EE322B9960B}" type="datetimeFigureOut">
              <a:rPr lang="ar-IQ" smtClean="0"/>
              <a:pPr/>
              <a:t>14/07/1443</a:t>
            </a:fld>
            <a:endParaRPr lang="ar-IQ"/>
          </a:p>
        </p:txBody>
      </p:sp>
      <p:sp>
        <p:nvSpPr>
          <p:cNvPr id="6" name="عنصر نائب للتذييل 5"/>
          <p:cNvSpPr>
            <a:spLocks noGrp="1"/>
          </p:cNvSpPr>
          <p:nvPr>
            <p:ph type="ftr" sz="quarter" idx="11"/>
          </p:nvPr>
        </p:nvSpPr>
        <p:spPr/>
        <p:txBody>
          <a:bodyPr/>
          <a:lstStyle/>
          <a:p>
            <a:endParaRPr lang="ar-IQ"/>
          </a:p>
        </p:txBody>
      </p:sp>
      <p:sp>
        <p:nvSpPr>
          <p:cNvPr id="7" name="عنصر نائب لرقم الشريحة 6"/>
          <p:cNvSpPr>
            <a:spLocks noGrp="1"/>
          </p:cNvSpPr>
          <p:nvPr>
            <p:ph type="sldNum" sz="quarter" idx="12"/>
          </p:nvPr>
        </p:nvSpPr>
        <p:spPr/>
        <p:txBody>
          <a:bodyPr/>
          <a:lstStyle/>
          <a:p>
            <a:fld id="{BEE14E57-6D15-4B83-8912-7D5A5D910085}" type="slidenum">
              <a:rPr lang="ar-IQ" smtClean="0"/>
              <a:pPr/>
              <a:t>‹#›</a:t>
            </a:fld>
            <a:endParaRPr lang="ar-IQ"/>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7" name="عنصر نائب للتاريخ 6"/>
          <p:cNvSpPr>
            <a:spLocks noGrp="1"/>
          </p:cNvSpPr>
          <p:nvPr>
            <p:ph type="dt" sz="half" idx="10"/>
          </p:nvPr>
        </p:nvSpPr>
        <p:spPr/>
        <p:txBody>
          <a:bodyPr/>
          <a:lstStyle/>
          <a:p>
            <a:fld id="{EABDE93C-522D-42BC-B781-9EE322B9960B}" type="datetimeFigureOut">
              <a:rPr lang="ar-IQ" smtClean="0"/>
              <a:pPr/>
              <a:t>14/07/1443</a:t>
            </a:fld>
            <a:endParaRPr lang="ar-IQ"/>
          </a:p>
        </p:txBody>
      </p:sp>
      <p:sp>
        <p:nvSpPr>
          <p:cNvPr id="8" name="عنصر نائب للتذييل 7"/>
          <p:cNvSpPr>
            <a:spLocks noGrp="1"/>
          </p:cNvSpPr>
          <p:nvPr>
            <p:ph type="ftr" sz="quarter" idx="11"/>
          </p:nvPr>
        </p:nvSpPr>
        <p:spPr/>
        <p:txBody>
          <a:bodyPr/>
          <a:lstStyle/>
          <a:p>
            <a:endParaRPr lang="ar-IQ"/>
          </a:p>
        </p:txBody>
      </p:sp>
      <p:sp>
        <p:nvSpPr>
          <p:cNvPr id="9" name="عنصر نائب لرقم الشريحة 8"/>
          <p:cNvSpPr>
            <a:spLocks noGrp="1"/>
          </p:cNvSpPr>
          <p:nvPr>
            <p:ph type="sldNum" sz="quarter" idx="12"/>
          </p:nvPr>
        </p:nvSpPr>
        <p:spPr/>
        <p:txBody>
          <a:bodyPr/>
          <a:lstStyle/>
          <a:p>
            <a:fld id="{BEE14E57-6D15-4B83-8912-7D5A5D910085}" type="slidenum">
              <a:rPr lang="ar-IQ" smtClean="0"/>
              <a:pPr/>
              <a:t>‹#›</a:t>
            </a:fld>
            <a:endParaRPr lang="ar-IQ"/>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تاريخ 2"/>
          <p:cNvSpPr>
            <a:spLocks noGrp="1"/>
          </p:cNvSpPr>
          <p:nvPr>
            <p:ph type="dt" sz="half" idx="10"/>
          </p:nvPr>
        </p:nvSpPr>
        <p:spPr/>
        <p:txBody>
          <a:bodyPr/>
          <a:lstStyle/>
          <a:p>
            <a:fld id="{EABDE93C-522D-42BC-B781-9EE322B9960B}" type="datetimeFigureOut">
              <a:rPr lang="ar-IQ" smtClean="0"/>
              <a:pPr/>
              <a:t>14/07/1443</a:t>
            </a:fld>
            <a:endParaRPr lang="ar-IQ"/>
          </a:p>
        </p:txBody>
      </p:sp>
      <p:sp>
        <p:nvSpPr>
          <p:cNvPr id="4" name="عنصر نائب للتذييل 3"/>
          <p:cNvSpPr>
            <a:spLocks noGrp="1"/>
          </p:cNvSpPr>
          <p:nvPr>
            <p:ph type="ftr" sz="quarter" idx="11"/>
          </p:nvPr>
        </p:nvSpPr>
        <p:spPr/>
        <p:txBody>
          <a:bodyPr/>
          <a:lstStyle/>
          <a:p>
            <a:endParaRPr lang="ar-IQ"/>
          </a:p>
        </p:txBody>
      </p:sp>
      <p:sp>
        <p:nvSpPr>
          <p:cNvPr id="5" name="عنصر نائب لرقم الشريحة 4"/>
          <p:cNvSpPr>
            <a:spLocks noGrp="1"/>
          </p:cNvSpPr>
          <p:nvPr>
            <p:ph type="sldNum" sz="quarter" idx="12"/>
          </p:nvPr>
        </p:nvSpPr>
        <p:spPr/>
        <p:txBody>
          <a:bodyPr/>
          <a:lstStyle/>
          <a:p>
            <a:fld id="{BEE14E57-6D15-4B83-8912-7D5A5D910085}" type="slidenum">
              <a:rPr lang="ar-IQ" smtClean="0"/>
              <a:pPr/>
              <a:t>‹#›</a:t>
            </a:fld>
            <a:endParaRPr lang="ar-IQ"/>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EABDE93C-522D-42BC-B781-9EE322B9960B}" type="datetimeFigureOut">
              <a:rPr lang="ar-IQ" smtClean="0"/>
              <a:pPr/>
              <a:t>14/07/1443</a:t>
            </a:fld>
            <a:endParaRPr lang="ar-IQ"/>
          </a:p>
        </p:txBody>
      </p:sp>
      <p:sp>
        <p:nvSpPr>
          <p:cNvPr id="3" name="عنصر نائب للتذييل 2"/>
          <p:cNvSpPr>
            <a:spLocks noGrp="1"/>
          </p:cNvSpPr>
          <p:nvPr>
            <p:ph type="ftr" sz="quarter" idx="11"/>
          </p:nvPr>
        </p:nvSpPr>
        <p:spPr/>
        <p:txBody>
          <a:bodyPr/>
          <a:lstStyle/>
          <a:p>
            <a:endParaRPr lang="ar-IQ"/>
          </a:p>
        </p:txBody>
      </p:sp>
      <p:sp>
        <p:nvSpPr>
          <p:cNvPr id="4" name="عنصر نائب لرقم الشريحة 3"/>
          <p:cNvSpPr>
            <a:spLocks noGrp="1"/>
          </p:cNvSpPr>
          <p:nvPr>
            <p:ph type="sldNum" sz="quarter" idx="12"/>
          </p:nvPr>
        </p:nvSpPr>
        <p:spPr/>
        <p:txBody>
          <a:bodyPr/>
          <a:lstStyle/>
          <a:p>
            <a:fld id="{BEE14E57-6D15-4B83-8912-7D5A5D910085}" type="slidenum">
              <a:rPr lang="ar-IQ" smtClean="0"/>
              <a:pPr/>
              <a:t>‹#›</a:t>
            </a:fld>
            <a:endParaRPr lang="ar-IQ"/>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EABDE93C-522D-42BC-B781-9EE322B9960B}" type="datetimeFigureOut">
              <a:rPr lang="ar-IQ" smtClean="0"/>
              <a:pPr/>
              <a:t>14/07/1443</a:t>
            </a:fld>
            <a:endParaRPr lang="ar-IQ"/>
          </a:p>
        </p:txBody>
      </p:sp>
      <p:sp>
        <p:nvSpPr>
          <p:cNvPr id="6" name="عنصر نائب للتذييل 5"/>
          <p:cNvSpPr>
            <a:spLocks noGrp="1"/>
          </p:cNvSpPr>
          <p:nvPr>
            <p:ph type="ftr" sz="quarter" idx="11"/>
          </p:nvPr>
        </p:nvSpPr>
        <p:spPr/>
        <p:txBody>
          <a:bodyPr/>
          <a:lstStyle/>
          <a:p>
            <a:endParaRPr lang="ar-IQ"/>
          </a:p>
        </p:txBody>
      </p:sp>
      <p:sp>
        <p:nvSpPr>
          <p:cNvPr id="7" name="عنصر نائب لرقم الشريحة 6"/>
          <p:cNvSpPr>
            <a:spLocks noGrp="1"/>
          </p:cNvSpPr>
          <p:nvPr>
            <p:ph type="sldNum" sz="quarter" idx="12"/>
          </p:nvPr>
        </p:nvSpPr>
        <p:spPr/>
        <p:txBody>
          <a:bodyPr/>
          <a:lstStyle/>
          <a:p>
            <a:fld id="{BEE14E57-6D15-4B83-8912-7D5A5D910085}" type="slidenum">
              <a:rPr lang="ar-IQ" smtClean="0"/>
              <a:pPr/>
              <a:t>‹#›</a:t>
            </a:fld>
            <a:endParaRPr lang="ar-IQ"/>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IQ"/>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EABDE93C-522D-42BC-B781-9EE322B9960B}" type="datetimeFigureOut">
              <a:rPr lang="ar-IQ" smtClean="0"/>
              <a:pPr/>
              <a:t>14/07/1443</a:t>
            </a:fld>
            <a:endParaRPr lang="ar-IQ"/>
          </a:p>
        </p:txBody>
      </p:sp>
      <p:sp>
        <p:nvSpPr>
          <p:cNvPr id="6" name="عنصر نائب للتذييل 5"/>
          <p:cNvSpPr>
            <a:spLocks noGrp="1"/>
          </p:cNvSpPr>
          <p:nvPr>
            <p:ph type="ftr" sz="quarter" idx="11"/>
          </p:nvPr>
        </p:nvSpPr>
        <p:spPr/>
        <p:txBody>
          <a:bodyPr/>
          <a:lstStyle/>
          <a:p>
            <a:endParaRPr lang="ar-IQ"/>
          </a:p>
        </p:txBody>
      </p:sp>
      <p:sp>
        <p:nvSpPr>
          <p:cNvPr id="7" name="عنصر نائب لرقم الشريحة 6"/>
          <p:cNvSpPr>
            <a:spLocks noGrp="1"/>
          </p:cNvSpPr>
          <p:nvPr>
            <p:ph type="sldNum" sz="quarter" idx="12"/>
          </p:nvPr>
        </p:nvSpPr>
        <p:spPr/>
        <p:txBody>
          <a:bodyPr/>
          <a:lstStyle/>
          <a:p>
            <a:fld id="{BEE14E57-6D15-4B83-8912-7D5A5D910085}" type="slidenum">
              <a:rPr lang="ar-IQ" smtClean="0"/>
              <a:pPr/>
              <a:t>‹#›</a:t>
            </a:fld>
            <a:endParaRPr lang="ar-IQ"/>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EABDE93C-522D-42BC-B781-9EE322B9960B}" type="datetimeFigureOut">
              <a:rPr lang="ar-IQ" smtClean="0"/>
              <a:pPr/>
              <a:t>14/07/1443</a:t>
            </a:fld>
            <a:endParaRPr lang="ar-IQ"/>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IQ"/>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BEE14E57-6D15-4B83-8912-7D5A5D910085}" type="slidenum">
              <a:rPr lang="ar-IQ" smtClean="0"/>
              <a:pPr/>
              <a:t>‹#›</a:t>
            </a:fld>
            <a:endParaRPr lang="ar-IQ"/>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gif"/><Relationship Id="rId1" Type="http://schemas.openxmlformats.org/officeDocument/2006/relationships/slideLayout" Target="../slideLayouts/slideLayout2.xml"/><Relationship Id="rId4" Type="http://schemas.openxmlformats.org/officeDocument/2006/relationships/image" Target="../media/image20.gif"/></Relationships>
</file>

<file path=ppt/slides/_rels/slide13.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video" Target="file:///C:\Users\dell\Dropbox\PC\Desktop\&#1575;&#1604;&#1605;&#1608;&#1580;&#1575;&#1578;%20&#1601;&#1608;&#1602;%20&#1575;&#1604;&#1589;&#1608;&#1578;&#1610;&#1577;\nT1Ndq.mp4" TargetMode="External"/><Relationship Id="rId5" Type="http://schemas.openxmlformats.org/officeDocument/2006/relationships/image" Target="../media/image12.gif"/><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4" name="Picture 2" descr="E:\محاضضرات\صور العملي\slide1-n.jpg"/>
          <p:cNvPicPr>
            <a:picLocks noGrp="1" noChangeAspect="1" noChangeArrowheads="1"/>
          </p:cNvPicPr>
          <p:nvPr>
            <p:ph idx="1"/>
          </p:nvPr>
        </p:nvPicPr>
        <p:blipFill>
          <a:blip r:embed="rId2"/>
          <a:srcRect/>
          <a:stretch>
            <a:fillRect/>
          </a:stretch>
        </p:blipFill>
        <p:spPr bwMode="auto">
          <a:xfrm>
            <a:off x="16408" y="-24"/>
            <a:ext cx="9056186" cy="6786586"/>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0" y="214290"/>
            <a:ext cx="9144000" cy="4525963"/>
          </a:xfrm>
        </p:spPr>
        <p:txBody>
          <a:bodyPr>
            <a:normAutofit fontScale="85000" lnSpcReduction="20000"/>
          </a:bodyPr>
          <a:lstStyle/>
          <a:p>
            <a:pPr>
              <a:buNone/>
            </a:pPr>
            <a:r>
              <a:rPr lang="ar-SA" b="1" dirty="0"/>
              <a:t>ستخدم الموجات فوق الصوتية لعدة أسباب، منها</a:t>
            </a:r>
            <a:r>
              <a:rPr lang="en-US" b="1" dirty="0"/>
              <a:t>:</a:t>
            </a:r>
          </a:p>
          <a:p>
            <a:pPr lvl="0"/>
            <a:r>
              <a:rPr lang="ar-SA" dirty="0"/>
              <a:t>فحص الرحم والمِبيَضين خلال فترة الحمل ومراقبة صحة الجنين</a:t>
            </a:r>
            <a:endParaRPr lang="en-US" dirty="0"/>
          </a:p>
          <a:p>
            <a:pPr lvl="0"/>
            <a:r>
              <a:rPr lang="ar-SA" dirty="0"/>
              <a:t>تشخيص مرض المرارة</a:t>
            </a:r>
            <a:endParaRPr lang="en-US" dirty="0"/>
          </a:p>
          <a:p>
            <a:pPr lvl="0"/>
            <a:r>
              <a:rPr lang="ar-SA" dirty="0"/>
              <a:t>تقييم تدفق الدم</a:t>
            </a:r>
            <a:endParaRPr lang="en-US" dirty="0"/>
          </a:p>
          <a:p>
            <a:pPr lvl="0"/>
            <a:r>
              <a:rPr lang="ar-SA" dirty="0"/>
              <a:t>توجيه إبرة لإجراء </a:t>
            </a:r>
            <a:r>
              <a:rPr lang="ar-SA" dirty="0" err="1"/>
              <a:t>خزعة</a:t>
            </a:r>
            <a:r>
              <a:rPr lang="ar-SA" dirty="0"/>
              <a:t> أو لعلاج الأورام</a:t>
            </a:r>
            <a:endParaRPr lang="en-US" dirty="0"/>
          </a:p>
          <a:p>
            <a:pPr lvl="0"/>
            <a:r>
              <a:rPr lang="ar-SA" dirty="0"/>
              <a:t>فحص التكتل في </a:t>
            </a:r>
            <a:r>
              <a:rPr lang="ar-SA" dirty="0" err="1" smtClean="0"/>
              <a:t>ال</a:t>
            </a:r>
            <a:r>
              <a:rPr lang="ar-IQ" dirty="0" smtClean="0"/>
              <a:t>ضرع</a:t>
            </a:r>
            <a:endParaRPr lang="en-US" dirty="0"/>
          </a:p>
          <a:p>
            <a:pPr lvl="0"/>
            <a:r>
              <a:rPr lang="ar-SA" dirty="0"/>
              <a:t>فحص الغدة الدرقية</a:t>
            </a:r>
            <a:endParaRPr lang="en-US" dirty="0"/>
          </a:p>
          <a:p>
            <a:pPr lvl="0"/>
            <a:r>
              <a:rPr lang="ar-SA" dirty="0"/>
              <a:t>الكشف عن مشاكل الأعضاء التناسلية </a:t>
            </a:r>
            <a:endParaRPr lang="en-US" dirty="0"/>
          </a:p>
          <a:p>
            <a:pPr lvl="0"/>
            <a:r>
              <a:rPr lang="ar-SA" dirty="0"/>
              <a:t>تقييم التهاب المفاصل (التهاب </a:t>
            </a:r>
            <a:r>
              <a:rPr lang="ar-SA" dirty="0" err="1"/>
              <a:t>الزليل</a:t>
            </a:r>
            <a:r>
              <a:rPr lang="en-US" dirty="0"/>
              <a:t>(</a:t>
            </a:r>
          </a:p>
          <a:p>
            <a:r>
              <a:rPr lang="ar-SA" dirty="0"/>
              <a:t>تقييم أمراض </a:t>
            </a:r>
            <a:r>
              <a:rPr lang="ar-SA" dirty="0" err="1"/>
              <a:t>الأيض</a:t>
            </a:r>
            <a:r>
              <a:rPr lang="ar-SA" dirty="0"/>
              <a:t> التي تصيب العظام</a:t>
            </a:r>
            <a:endParaRPr lang="ar-IQ" dirty="0"/>
          </a:p>
        </p:txBody>
      </p:sp>
      <p:pic>
        <p:nvPicPr>
          <p:cNvPr id="17409" name="Picture 1" descr="C:\Users\dell\Dropbox\PC\Desktop\الموجات فوق الصوتية\ultrasound-image-of-the-normal-echogenicity-of-the-liver-and-the-lower-echogenicity-adjacent-renal-cortex.png"/>
          <p:cNvPicPr>
            <a:picLocks noChangeAspect="1" noChangeArrowheads="1"/>
          </p:cNvPicPr>
          <p:nvPr/>
        </p:nvPicPr>
        <p:blipFill>
          <a:blip r:embed="rId2"/>
          <a:srcRect/>
          <a:stretch>
            <a:fillRect/>
          </a:stretch>
        </p:blipFill>
        <p:spPr bwMode="auto">
          <a:xfrm>
            <a:off x="0" y="3286124"/>
            <a:ext cx="3864489" cy="3143272"/>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0" y="0"/>
            <a:ext cx="9144000" cy="4525963"/>
          </a:xfrm>
        </p:spPr>
        <p:txBody>
          <a:bodyPr/>
          <a:lstStyle/>
          <a:p>
            <a:r>
              <a:rPr lang="ar-SA" dirty="0" smtClean="0"/>
              <a:t>تستخدم </a:t>
            </a:r>
            <a:r>
              <a:rPr lang="ar-SA" dirty="0"/>
              <a:t>الموجات فوق الصوتية </a:t>
            </a:r>
            <a:r>
              <a:rPr lang="ar-SA" dirty="0" smtClean="0"/>
              <a:t>لتوجيه </a:t>
            </a:r>
            <a:r>
              <a:rPr lang="ar-SA" dirty="0"/>
              <a:t>الأطباء عند أخذ عَيِّنَة من الأنسجة </a:t>
            </a:r>
            <a:r>
              <a:rPr lang="ar-SA" dirty="0" err="1"/>
              <a:t>للخزعة</a:t>
            </a:r>
            <a:r>
              <a:rPr lang="ar-SA" dirty="0"/>
              <a:t>. يمكن أن يظهر التصويرُ بالموجات فوق الصوتية موضع أداة </a:t>
            </a:r>
            <a:r>
              <a:rPr lang="ar-SA" dirty="0" err="1"/>
              <a:t>الخزعة</a:t>
            </a:r>
            <a:r>
              <a:rPr lang="ar-SA" dirty="0"/>
              <a:t>، وكذلك المنطقة المطلوب أخذ </a:t>
            </a:r>
            <a:r>
              <a:rPr lang="ar-SA" dirty="0" err="1"/>
              <a:t>خزعة</a:t>
            </a:r>
            <a:r>
              <a:rPr lang="ar-SA" dirty="0"/>
              <a:t> منها (مثل </a:t>
            </a:r>
            <a:r>
              <a:rPr lang="ar-SA" dirty="0" err="1" smtClean="0"/>
              <a:t>ال</a:t>
            </a:r>
            <a:r>
              <a:rPr lang="ar-IQ" dirty="0" err="1" smtClean="0"/>
              <a:t>اورام</a:t>
            </a:r>
            <a:r>
              <a:rPr lang="ar-IQ" dirty="0" smtClean="0"/>
              <a:t> الداخلية)</a:t>
            </a:r>
            <a:r>
              <a:rPr lang="en-US" dirty="0" smtClean="0"/>
              <a:t>). </a:t>
            </a:r>
            <a:r>
              <a:rPr lang="ar-SA" dirty="0"/>
              <a:t>وهكذا، يمكن للأطباء رؤية موضع إدخال الأدوات، ويمكن أن توجيها مباشرة إلى هدفها</a:t>
            </a:r>
            <a:endParaRPr lang="en-US" dirty="0"/>
          </a:p>
          <a:p>
            <a:endParaRPr lang="ar-IQ" dirty="0"/>
          </a:p>
        </p:txBody>
      </p:sp>
      <p:pic>
        <p:nvPicPr>
          <p:cNvPr id="19458" name="Picture 2" descr="ClinMed International Library"/>
          <p:cNvPicPr>
            <a:picLocks noChangeAspect="1" noChangeArrowheads="1"/>
          </p:cNvPicPr>
          <p:nvPr/>
        </p:nvPicPr>
        <p:blipFill>
          <a:blip r:embed="rId2"/>
          <a:srcRect/>
          <a:stretch>
            <a:fillRect/>
          </a:stretch>
        </p:blipFill>
        <p:spPr bwMode="auto">
          <a:xfrm>
            <a:off x="4679156" y="3500438"/>
            <a:ext cx="4464843" cy="3357562"/>
          </a:xfrm>
          <a:prstGeom prst="rect">
            <a:avLst/>
          </a:prstGeom>
          <a:noFill/>
        </p:spPr>
      </p:pic>
      <p:pic>
        <p:nvPicPr>
          <p:cNvPr id="5" name="صورة 4" descr="NeedyNegligibleDingo-size_restricted.gif"/>
          <p:cNvPicPr>
            <a:picLocks noChangeAspect="1"/>
          </p:cNvPicPr>
          <p:nvPr/>
        </p:nvPicPr>
        <p:blipFill>
          <a:blip r:embed="rId3"/>
          <a:stretch>
            <a:fillRect/>
          </a:stretch>
        </p:blipFill>
        <p:spPr>
          <a:xfrm>
            <a:off x="142876" y="3571876"/>
            <a:ext cx="4286248" cy="3286123"/>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0" y="0"/>
            <a:ext cx="9144032" cy="1928802"/>
          </a:xfrm>
        </p:spPr>
        <p:txBody>
          <a:bodyPr>
            <a:normAutofit fontScale="92500"/>
          </a:bodyPr>
          <a:lstStyle/>
          <a:p>
            <a:r>
              <a:rPr lang="ar-SA" dirty="0"/>
              <a:t>يمكن تحسين صورة الأمواج باستخدام </a:t>
            </a:r>
            <a:r>
              <a:rPr lang="ar-IQ" dirty="0" err="1" smtClean="0"/>
              <a:t>تاثيرات</a:t>
            </a:r>
            <a:r>
              <a:rPr lang="ar-IQ" dirty="0" smtClean="0"/>
              <a:t> </a:t>
            </a:r>
            <a:r>
              <a:rPr lang="ar-IQ" dirty="0" err="1" smtClean="0"/>
              <a:t>الدوبلر</a:t>
            </a:r>
            <a:r>
              <a:rPr lang="en-US" dirty="0" smtClean="0"/>
              <a:t> </a:t>
            </a:r>
            <a:r>
              <a:rPr lang="ar-SA" dirty="0"/>
              <a:t>والذي يستعمل لدراسة جريان الدم بالأوعية الدموية، لذلك فاستخدامه مفيد في الدراسات القلبية الوعائية</a:t>
            </a:r>
            <a:r>
              <a:rPr lang="en-US" dirty="0"/>
              <a:t>. </a:t>
            </a:r>
            <a:r>
              <a:rPr lang="ar-SA" dirty="0"/>
              <a:t>تكون الصورة عادةً ملونة، فيظهر الدم </a:t>
            </a:r>
            <a:r>
              <a:rPr lang="ar-SA" dirty="0" err="1"/>
              <a:t>اما</a:t>
            </a:r>
            <a:r>
              <a:rPr lang="ar-SA" dirty="0"/>
              <a:t> بلون أحمر </a:t>
            </a:r>
            <a:r>
              <a:rPr lang="ar-SA" dirty="0" err="1"/>
              <a:t>أوأزرق</a:t>
            </a:r>
            <a:r>
              <a:rPr lang="ar-SA" dirty="0"/>
              <a:t> حسب اتجاه الجريان بالنسبة للمجس الفاحص</a:t>
            </a:r>
            <a:r>
              <a:rPr lang="en-US" dirty="0"/>
              <a:t>.</a:t>
            </a:r>
          </a:p>
          <a:p>
            <a:endParaRPr lang="ar-IQ" dirty="0"/>
          </a:p>
        </p:txBody>
      </p:sp>
      <p:pic>
        <p:nvPicPr>
          <p:cNvPr id="4" name="صورة 3" descr="Colorful-Echo.gif"/>
          <p:cNvPicPr>
            <a:picLocks noChangeAspect="1"/>
          </p:cNvPicPr>
          <p:nvPr/>
        </p:nvPicPr>
        <p:blipFill>
          <a:blip r:embed="rId2"/>
          <a:stretch>
            <a:fillRect/>
          </a:stretch>
        </p:blipFill>
        <p:spPr>
          <a:xfrm>
            <a:off x="5286380" y="2071678"/>
            <a:ext cx="2810609" cy="2071702"/>
          </a:xfrm>
          <a:prstGeom prst="rect">
            <a:avLst/>
          </a:prstGeom>
        </p:spPr>
      </p:pic>
      <p:pic>
        <p:nvPicPr>
          <p:cNvPr id="14337" name="Picture 1" descr="C:\Users\dell\Dropbox\PC\Desktop\الموجات فوق الصوتية\4c812e07b58940a72776297de260f231.jpg"/>
          <p:cNvPicPr>
            <a:picLocks noChangeAspect="1" noChangeArrowheads="1"/>
          </p:cNvPicPr>
          <p:nvPr/>
        </p:nvPicPr>
        <p:blipFill>
          <a:blip r:embed="rId3"/>
          <a:srcRect/>
          <a:stretch>
            <a:fillRect/>
          </a:stretch>
        </p:blipFill>
        <p:spPr bwMode="auto">
          <a:xfrm>
            <a:off x="5643570" y="4098922"/>
            <a:ext cx="3428992" cy="2759078"/>
          </a:xfrm>
          <a:prstGeom prst="rect">
            <a:avLst/>
          </a:prstGeom>
          <a:noFill/>
        </p:spPr>
      </p:pic>
      <p:pic>
        <p:nvPicPr>
          <p:cNvPr id="7" name="صورة 6" descr="dddddddddddddddddddd.gif"/>
          <p:cNvPicPr>
            <a:picLocks noChangeAspect="1"/>
          </p:cNvPicPr>
          <p:nvPr/>
        </p:nvPicPr>
        <p:blipFill>
          <a:blip r:embed="rId4"/>
          <a:stretch>
            <a:fillRect/>
          </a:stretch>
        </p:blipFill>
        <p:spPr>
          <a:xfrm>
            <a:off x="-71470" y="3786190"/>
            <a:ext cx="5650850" cy="307181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0" y="142853"/>
            <a:ext cx="9144000" cy="1785950"/>
          </a:xfrm>
        </p:spPr>
        <p:txBody>
          <a:bodyPr>
            <a:normAutofit fontScale="85000" lnSpcReduction="10000"/>
          </a:bodyPr>
          <a:lstStyle/>
          <a:p>
            <a:r>
              <a:rPr lang="en-US" dirty="0" err="1"/>
              <a:t>ستَخدَم</a:t>
            </a:r>
            <a:r>
              <a:rPr lang="en-US" dirty="0"/>
              <a:t> </a:t>
            </a:r>
            <a:r>
              <a:rPr lang="en-US" dirty="0" err="1"/>
              <a:t>الموجات</a:t>
            </a:r>
            <a:r>
              <a:rPr lang="en-US" dirty="0"/>
              <a:t> </a:t>
            </a:r>
            <a:r>
              <a:rPr lang="en-US" dirty="0" err="1"/>
              <a:t>فوق</a:t>
            </a:r>
            <a:r>
              <a:rPr lang="en-US" dirty="0"/>
              <a:t> </a:t>
            </a:r>
            <a:r>
              <a:rPr lang="en-US" dirty="0" err="1"/>
              <a:t>الصوتية</a:t>
            </a:r>
            <a:r>
              <a:rPr lang="en-US" dirty="0"/>
              <a:t> </a:t>
            </a:r>
            <a:r>
              <a:rPr lang="en-US" dirty="0" err="1"/>
              <a:t>لإنشاء</a:t>
            </a:r>
            <a:r>
              <a:rPr lang="en-US" dirty="0"/>
              <a:t> </a:t>
            </a:r>
            <a:r>
              <a:rPr lang="en-US" dirty="0" err="1"/>
              <a:t>صورة</a:t>
            </a:r>
            <a:r>
              <a:rPr lang="en-US" dirty="0"/>
              <a:t> </a:t>
            </a:r>
            <a:r>
              <a:rPr lang="en-US" dirty="0" err="1"/>
              <a:t>لهياكل</a:t>
            </a:r>
            <a:r>
              <a:rPr lang="en-US" dirty="0"/>
              <a:t> </a:t>
            </a:r>
            <a:r>
              <a:rPr lang="en-US" dirty="0" err="1"/>
              <a:t>الجسم</a:t>
            </a:r>
            <a:r>
              <a:rPr lang="en-US" dirty="0"/>
              <a:t> </a:t>
            </a:r>
            <a:r>
              <a:rPr lang="en-US" dirty="0" err="1"/>
              <a:t>الداخلية</a:t>
            </a:r>
            <a:r>
              <a:rPr lang="en-US" dirty="0"/>
              <a:t> </a:t>
            </a:r>
            <a:r>
              <a:rPr lang="en-US" dirty="0" err="1"/>
              <a:t>مثل</a:t>
            </a:r>
            <a:r>
              <a:rPr lang="en-US" dirty="0"/>
              <a:t> </a:t>
            </a:r>
            <a:r>
              <a:rPr lang="en-US" dirty="0" err="1"/>
              <a:t>الأوتار</a:t>
            </a:r>
            <a:r>
              <a:rPr lang="en-US" dirty="0"/>
              <a:t> </a:t>
            </a:r>
            <a:r>
              <a:rPr lang="en-US" dirty="0" err="1"/>
              <a:t>والعضلات</a:t>
            </a:r>
            <a:r>
              <a:rPr lang="en-US" dirty="0"/>
              <a:t> </a:t>
            </a:r>
            <a:r>
              <a:rPr lang="en-US" dirty="0" err="1"/>
              <a:t>والمفاصل</a:t>
            </a:r>
            <a:r>
              <a:rPr lang="en-US" dirty="0"/>
              <a:t> </a:t>
            </a:r>
            <a:r>
              <a:rPr lang="en-US" dirty="0" err="1"/>
              <a:t>والأوعية</a:t>
            </a:r>
            <a:r>
              <a:rPr lang="en-US" dirty="0"/>
              <a:t> </a:t>
            </a:r>
            <a:r>
              <a:rPr lang="en-US" dirty="0" err="1"/>
              <a:t>الدموية</a:t>
            </a:r>
            <a:r>
              <a:rPr lang="en-US" dirty="0"/>
              <a:t> </a:t>
            </a:r>
            <a:r>
              <a:rPr lang="en-US" dirty="0" err="1"/>
              <a:t>والأعضاء</a:t>
            </a:r>
            <a:r>
              <a:rPr lang="en-US" dirty="0"/>
              <a:t> </a:t>
            </a:r>
            <a:r>
              <a:rPr lang="en-US" dirty="0" err="1"/>
              <a:t>الداخلية</a:t>
            </a:r>
            <a:r>
              <a:rPr lang="en-US" dirty="0"/>
              <a:t>، </a:t>
            </a:r>
            <a:r>
              <a:rPr lang="en-US" dirty="0" err="1"/>
              <a:t>لقياس</a:t>
            </a:r>
            <a:r>
              <a:rPr lang="en-US" dirty="0"/>
              <a:t> </a:t>
            </a:r>
            <a:r>
              <a:rPr lang="en-US" dirty="0" err="1"/>
              <a:t>بعض</a:t>
            </a:r>
            <a:r>
              <a:rPr lang="en-US" dirty="0"/>
              <a:t> </a:t>
            </a:r>
            <a:r>
              <a:rPr lang="en-US" dirty="0" err="1"/>
              <a:t>الخصائص</a:t>
            </a:r>
            <a:r>
              <a:rPr lang="en-US" dirty="0"/>
              <a:t> (</a:t>
            </a:r>
            <a:r>
              <a:rPr lang="en-US" dirty="0" err="1"/>
              <a:t>مثل</a:t>
            </a:r>
            <a:r>
              <a:rPr lang="en-US" dirty="0"/>
              <a:t> </a:t>
            </a:r>
            <a:r>
              <a:rPr lang="en-US" dirty="0" err="1"/>
              <a:t>المسافات</a:t>
            </a:r>
            <a:r>
              <a:rPr lang="en-US" dirty="0"/>
              <a:t> </a:t>
            </a:r>
            <a:r>
              <a:rPr lang="en-US" dirty="0" err="1"/>
              <a:t>والسرعات</a:t>
            </a:r>
            <a:r>
              <a:rPr lang="en-US" dirty="0"/>
              <a:t>) </a:t>
            </a:r>
            <a:r>
              <a:rPr lang="en-US" dirty="0" err="1"/>
              <a:t>أو</a:t>
            </a:r>
            <a:r>
              <a:rPr lang="en-US" dirty="0"/>
              <a:t> </a:t>
            </a:r>
            <a:r>
              <a:rPr lang="en-US" dirty="0" err="1"/>
              <a:t>لتوليد</a:t>
            </a:r>
            <a:r>
              <a:rPr lang="en-US" dirty="0"/>
              <a:t> </a:t>
            </a:r>
            <a:r>
              <a:rPr lang="en-US" dirty="0" err="1"/>
              <a:t>صوت</a:t>
            </a:r>
            <a:r>
              <a:rPr lang="en-US" dirty="0"/>
              <a:t> </a:t>
            </a:r>
            <a:r>
              <a:rPr lang="en-US" dirty="0" err="1"/>
              <a:t>مسموع</a:t>
            </a:r>
            <a:r>
              <a:rPr lang="en-US" dirty="0"/>
              <a:t>. </a:t>
            </a:r>
            <a:r>
              <a:rPr lang="en-US" dirty="0" err="1"/>
              <a:t>عادة</a:t>
            </a:r>
            <a:r>
              <a:rPr lang="en-US" dirty="0"/>
              <a:t> </a:t>
            </a:r>
            <a:r>
              <a:rPr lang="en-US" dirty="0" err="1"/>
              <a:t>ما</a:t>
            </a:r>
            <a:r>
              <a:rPr lang="en-US" dirty="0"/>
              <a:t> </a:t>
            </a:r>
            <a:r>
              <a:rPr lang="en-US" dirty="0" err="1"/>
              <a:t>يكون</a:t>
            </a:r>
            <a:r>
              <a:rPr lang="en-US" dirty="0"/>
              <a:t> </a:t>
            </a:r>
            <a:r>
              <a:rPr lang="en-US" dirty="0" err="1"/>
              <a:t>هدفه</a:t>
            </a:r>
            <a:r>
              <a:rPr lang="en-US" dirty="0"/>
              <a:t> </a:t>
            </a:r>
            <a:r>
              <a:rPr lang="en-US" dirty="0" err="1"/>
              <a:t>العثور</a:t>
            </a:r>
            <a:r>
              <a:rPr lang="en-US" dirty="0"/>
              <a:t> </a:t>
            </a:r>
            <a:r>
              <a:rPr lang="en-US" dirty="0" err="1"/>
              <a:t>على</a:t>
            </a:r>
            <a:r>
              <a:rPr lang="en-US" dirty="0"/>
              <a:t> </a:t>
            </a:r>
            <a:r>
              <a:rPr lang="en-US" dirty="0" err="1"/>
              <a:t>مصدر</a:t>
            </a:r>
            <a:r>
              <a:rPr lang="en-US" dirty="0"/>
              <a:t> </a:t>
            </a:r>
            <a:r>
              <a:rPr lang="en-US" dirty="0" err="1"/>
              <a:t>للمرض</a:t>
            </a:r>
            <a:r>
              <a:rPr lang="en-US" dirty="0"/>
              <a:t> </a:t>
            </a:r>
            <a:r>
              <a:rPr lang="en-US" dirty="0" err="1"/>
              <a:t>أو</a:t>
            </a:r>
            <a:r>
              <a:rPr lang="en-US" dirty="0"/>
              <a:t> </a:t>
            </a:r>
            <a:r>
              <a:rPr lang="en-US" dirty="0" err="1"/>
              <a:t>استبعاد</a:t>
            </a:r>
            <a:r>
              <a:rPr lang="en-US" dirty="0"/>
              <a:t> </a:t>
            </a:r>
            <a:r>
              <a:rPr lang="en-US" dirty="0" err="1"/>
              <a:t>حالة</a:t>
            </a:r>
            <a:r>
              <a:rPr lang="en-US" dirty="0"/>
              <a:t> </a:t>
            </a:r>
            <a:r>
              <a:rPr lang="en-US" dirty="0" err="1"/>
              <a:t>مرضية</a:t>
            </a:r>
            <a:r>
              <a:rPr lang="en-US" dirty="0"/>
              <a:t> </a:t>
            </a:r>
            <a:r>
              <a:rPr lang="en-US" dirty="0" err="1" smtClean="0"/>
              <a:t>معينة</a:t>
            </a:r>
            <a:endParaRPr lang="ar-IQ" dirty="0"/>
          </a:p>
        </p:txBody>
      </p:sp>
      <p:pic>
        <p:nvPicPr>
          <p:cNvPr id="4" name="صورة 3" descr="a396.gif"/>
          <p:cNvPicPr>
            <a:picLocks noChangeAspect="1"/>
          </p:cNvPicPr>
          <p:nvPr/>
        </p:nvPicPr>
        <p:blipFill>
          <a:blip r:embed="rId2"/>
          <a:stretch>
            <a:fillRect/>
          </a:stretch>
        </p:blipFill>
        <p:spPr>
          <a:xfrm>
            <a:off x="0" y="2286000"/>
            <a:ext cx="6096000" cy="45720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0" y="285728"/>
            <a:ext cx="9144000" cy="3214709"/>
          </a:xfrm>
        </p:spPr>
        <p:txBody>
          <a:bodyPr>
            <a:normAutofit fontScale="92500" lnSpcReduction="20000"/>
          </a:bodyPr>
          <a:lstStyle/>
          <a:p>
            <a:r>
              <a:rPr lang="ar-IQ" dirty="0"/>
              <a:t>من خلال للتجارب الجراحية على الأنسجة, هناك حاجة إلى فهم شامل للعلامات الحيوية للنسيج المعني لتتبع الشفاء المبكر له بعد إجراء العملية الجراحية. </a:t>
            </a:r>
            <a:endParaRPr lang="en-US" dirty="0"/>
          </a:p>
          <a:p>
            <a:r>
              <a:rPr lang="ar-IQ" dirty="0"/>
              <a:t>كان الغرض من الدراسة السابقة التي أجريناها هو مراقبة شفاء بنية الأوتار بمرور الوقت باستخدام الموجات فوق الصوتية، والمقاييس الخاصة بالأوتار وتحديد العلاقات بين الخصائص الهيكلية للأوتار المعالجة بالخلايا </a:t>
            </a:r>
            <a:r>
              <a:rPr lang="ar-IQ" dirty="0" err="1"/>
              <a:t>الجذعية</a:t>
            </a:r>
            <a:r>
              <a:rPr lang="ar-IQ" dirty="0"/>
              <a:t> والبلازما الغنية </a:t>
            </a:r>
            <a:r>
              <a:rPr lang="ar-IQ" dirty="0" err="1"/>
              <a:t>بالصفيحات</a:t>
            </a:r>
            <a:r>
              <a:rPr lang="ar-IQ" dirty="0"/>
              <a:t> الدموية والمقارنة بينهما. </a:t>
            </a:r>
            <a:endParaRPr lang="en-US" dirty="0"/>
          </a:p>
        </p:txBody>
      </p:sp>
      <p:pic>
        <p:nvPicPr>
          <p:cNvPr id="1026" name="Picture 2"/>
          <p:cNvPicPr>
            <a:picLocks noChangeAspect="1" noChangeArrowheads="1"/>
          </p:cNvPicPr>
          <p:nvPr/>
        </p:nvPicPr>
        <p:blipFill>
          <a:blip r:embed="rId2"/>
          <a:srcRect l="54326" t="39062" r="7210" b="6250"/>
          <a:stretch>
            <a:fillRect/>
          </a:stretch>
        </p:blipFill>
        <p:spPr bwMode="auto">
          <a:xfrm>
            <a:off x="4786314" y="3374592"/>
            <a:ext cx="4357687" cy="3483408"/>
          </a:xfrm>
          <a:prstGeom prst="rect">
            <a:avLst/>
          </a:prstGeom>
          <a:noFill/>
          <a:ln w="9525">
            <a:noFill/>
            <a:miter lim="800000"/>
            <a:headEnd/>
            <a:tailEnd/>
          </a:ln>
          <a:effectLst/>
        </p:spPr>
      </p:pic>
      <p:pic>
        <p:nvPicPr>
          <p:cNvPr id="1028" name="Picture 4"/>
          <p:cNvPicPr>
            <a:picLocks noChangeAspect="1" noChangeArrowheads="1"/>
          </p:cNvPicPr>
          <p:nvPr/>
        </p:nvPicPr>
        <p:blipFill>
          <a:blip r:embed="rId3"/>
          <a:srcRect l="9919" t="35351" r="48902" b="23633"/>
          <a:stretch>
            <a:fillRect/>
          </a:stretch>
        </p:blipFill>
        <p:spPr bwMode="auto">
          <a:xfrm>
            <a:off x="0" y="3357562"/>
            <a:ext cx="4857752" cy="335758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0" y="214290"/>
            <a:ext cx="9144000" cy="2000263"/>
          </a:xfrm>
        </p:spPr>
        <p:txBody>
          <a:bodyPr>
            <a:normAutofit fontScale="77500" lnSpcReduction="20000"/>
          </a:bodyPr>
          <a:lstStyle/>
          <a:p>
            <a:r>
              <a:rPr lang="ar-IQ" dirty="0"/>
              <a:t>كانت الدراسة على </a:t>
            </a:r>
            <a:r>
              <a:rPr lang="ar-IQ" dirty="0" err="1"/>
              <a:t>الاغنام</a:t>
            </a:r>
            <a:r>
              <a:rPr lang="ar-IQ" dirty="0"/>
              <a:t> </a:t>
            </a:r>
            <a:endParaRPr lang="en-US" dirty="0"/>
          </a:p>
          <a:p>
            <a:r>
              <a:rPr lang="ar-IQ" dirty="0"/>
              <a:t>تم جمع الطعم الوتر </a:t>
            </a:r>
            <a:r>
              <a:rPr lang="ar-IQ" dirty="0" err="1"/>
              <a:t>الاصبعي</a:t>
            </a:r>
            <a:r>
              <a:rPr lang="ar-IQ" dirty="0"/>
              <a:t> السطحي القابض </a:t>
            </a:r>
            <a:r>
              <a:rPr lang="en-US" dirty="0"/>
              <a:t>SDFT </a:t>
            </a:r>
            <a:r>
              <a:rPr lang="ar-IQ" dirty="0"/>
              <a:t>من </a:t>
            </a:r>
            <a:r>
              <a:rPr lang="ar-IQ" dirty="0" err="1"/>
              <a:t>المجزة</a:t>
            </a:r>
            <a:r>
              <a:rPr lang="ar-IQ" dirty="0"/>
              <a:t> في ظروف معقمة. </a:t>
            </a:r>
            <a:endParaRPr lang="en-US" dirty="0"/>
          </a:p>
          <a:p>
            <a:r>
              <a:rPr lang="ar-IQ" dirty="0"/>
              <a:t>أزلنا 5 سم من </a:t>
            </a:r>
            <a:r>
              <a:rPr lang="en-US" dirty="0"/>
              <a:t>SDFT </a:t>
            </a:r>
            <a:r>
              <a:rPr lang="ar-IQ" dirty="0" smtClean="0"/>
              <a:t>واستبدلناه </a:t>
            </a:r>
            <a:r>
              <a:rPr lang="ar-IQ" dirty="0"/>
              <a:t>بطعم الوتر 5 سم </a:t>
            </a:r>
            <a:r>
              <a:rPr lang="ar-IQ" dirty="0" err="1"/>
              <a:t>الماخوذ</a:t>
            </a:r>
            <a:r>
              <a:rPr lang="ar-IQ" dirty="0"/>
              <a:t> من المجزرة. تم استخدام نمط خياطة حلقة القفل (</a:t>
            </a:r>
            <a:r>
              <a:rPr lang="en-US" dirty="0"/>
              <a:t>Kessler </a:t>
            </a:r>
            <a:r>
              <a:rPr lang="ar-IQ" dirty="0"/>
              <a:t>المعدلة) ؛ تم استخدام مادة خياطة غير قابلة للامتصاص (نايلون) لخياطة الأوتار, ثم أغلقنا الشق بالطريقة </a:t>
            </a:r>
            <a:r>
              <a:rPr lang="ar-IQ" dirty="0" smtClean="0"/>
              <a:t>المعتادة</a:t>
            </a:r>
            <a:endParaRPr lang="en-US" dirty="0"/>
          </a:p>
        </p:txBody>
      </p:sp>
      <p:pic>
        <p:nvPicPr>
          <p:cNvPr id="2050" name="Picture 2"/>
          <p:cNvPicPr>
            <a:picLocks noChangeAspect="1" noChangeArrowheads="1"/>
          </p:cNvPicPr>
          <p:nvPr/>
        </p:nvPicPr>
        <p:blipFill>
          <a:blip r:embed="rId2"/>
          <a:srcRect l="12628" t="25390" r="11603" b="23828"/>
          <a:stretch>
            <a:fillRect/>
          </a:stretch>
        </p:blipFill>
        <p:spPr bwMode="auto">
          <a:xfrm>
            <a:off x="2428860" y="2000240"/>
            <a:ext cx="6643734" cy="2503436"/>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l="13214" t="22656" r="11566" b="26562"/>
          <a:stretch>
            <a:fillRect/>
          </a:stretch>
        </p:blipFill>
        <p:spPr bwMode="auto">
          <a:xfrm>
            <a:off x="2428828" y="4309176"/>
            <a:ext cx="6715172" cy="2548824"/>
          </a:xfrm>
          <a:prstGeom prst="rect">
            <a:avLst/>
          </a:prstGeom>
          <a:noFill/>
          <a:ln w="9525">
            <a:noFill/>
            <a:miter lim="800000"/>
            <a:headEnd/>
            <a:tailEnd/>
          </a:ln>
          <a:effectLst/>
        </p:spPr>
      </p:pic>
      <p:pic>
        <p:nvPicPr>
          <p:cNvPr id="2052" name="Picture 4"/>
          <p:cNvPicPr>
            <a:picLocks noChangeAspect="1" noChangeArrowheads="1"/>
          </p:cNvPicPr>
          <p:nvPr/>
        </p:nvPicPr>
        <p:blipFill>
          <a:blip r:embed="rId4"/>
          <a:srcRect l="12664" t="32422" r="48353" b="14843"/>
          <a:stretch>
            <a:fillRect/>
          </a:stretch>
        </p:blipFill>
        <p:spPr bwMode="auto">
          <a:xfrm>
            <a:off x="-13261" y="2000240"/>
            <a:ext cx="2442121" cy="2143140"/>
          </a:xfrm>
          <a:prstGeom prst="rect">
            <a:avLst/>
          </a:prstGeom>
          <a:noFill/>
          <a:ln w="9525">
            <a:noFill/>
            <a:miter lim="800000"/>
            <a:headEnd/>
            <a:tailEnd/>
          </a:ln>
          <a:effectLst/>
        </p:spPr>
      </p:pic>
      <p:pic>
        <p:nvPicPr>
          <p:cNvPr id="2053" name="Picture 5"/>
          <p:cNvPicPr>
            <a:picLocks noChangeAspect="1" noChangeArrowheads="1"/>
          </p:cNvPicPr>
          <p:nvPr/>
        </p:nvPicPr>
        <p:blipFill>
          <a:blip r:embed="rId5"/>
          <a:srcRect l="51647" t="34375" r="17057" b="20703"/>
          <a:stretch>
            <a:fillRect/>
          </a:stretch>
        </p:blipFill>
        <p:spPr bwMode="auto">
          <a:xfrm>
            <a:off x="0" y="4214842"/>
            <a:ext cx="2478588" cy="264318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28596" y="71414"/>
            <a:ext cx="8715404" cy="1714512"/>
          </a:xfrm>
        </p:spPr>
        <p:txBody>
          <a:bodyPr>
            <a:normAutofit fontScale="85000" lnSpcReduction="20000"/>
          </a:bodyPr>
          <a:lstStyle/>
          <a:p>
            <a:pPr>
              <a:buNone/>
            </a:pPr>
            <a:r>
              <a:rPr lang="ar-IQ" dirty="0" smtClean="0"/>
              <a:t>قسمت حيوانات التجربة </a:t>
            </a:r>
            <a:r>
              <a:rPr lang="ar-IQ" dirty="0" err="1" smtClean="0"/>
              <a:t>الى</a:t>
            </a:r>
            <a:r>
              <a:rPr lang="ar-IQ" dirty="0" smtClean="0"/>
              <a:t> 3 مجاميع </a:t>
            </a:r>
            <a:endParaRPr lang="en-US" dirty="0" smtClean="0"/>
          </a:p>
          <a:p>
            <a:pPr>
              <a:buNone/>
            </a:pPr>
            <a:r>
              <a:rPr lang="ar-IQ" dirty="0" smtClean="0"/>
              <a:t>1. المجموعة السيطرة</a:t>
            </a:r>
            <a:endParaRPr lang="en-US" dirty="0" smtClean="0"/>
          </a:p>
          <a:p>
            <a:pPr>
              <a:buNone/>
            </a:pPr>
            <a:r>
              <a:rPr lang="ar-IQ" dirty="0" smtClean="0"/>
              <a:t>2. مجموعة معالجة البلازما الغنية بالصفائح الدموية</a:t>
            </a:r>
            <a:endParaRPr lang="en-US" dirty="0" smtClean="0"/>
          </a:p>
          <a:p>
            <a:pPr>
              <a:buNone/>
            </a:pPr>
            <a:r>
              <a:rPr lang="ar-IQ" dirty="0" smtClean="0"/>
              <a:t>3. المجموعة المعالجة بالخلايا </a:t>
            </a:r>
            <a:r>
              <a:rPr lang="ar-IQ" dirty="0" err="1" smtClean="0"/>
              <a:t>الجذعية</a:t>
            </a:r>
            <a:r>
              <a:rPr lang="ar-IQ" dirty="0" smtClean="0"/>
              <a:t> المشتقة من نخاع العظم</a:t>
            </a:r>
            <a:endParaRPr lang="en-US" dirty="0" smtClean="0"/>
          </a:p>
          <a:p>
            <a:endParaRPr lang="ar-IQ" dirty="0" smtClean="0"/>
          </a:p>
          <a:p>
            <a:endParaRPr lang="ar-IQ" dirty="0"/>
          </a:p>
        </p:txBody>
      </p:sp>
      <p:pic>
        <p:nvPicPr>
          <p:cNvPr id="3074" name="Picture 2"/>
          <p:cNvPicPr>
            <a:picLocks noChangeAspect="1" noChangeArrowheads="1"/>
          </p:cNvPicPr>
          <p:nvPr/>
        </p:nvPicPr>
        <p:blipFill>
          <a:blip r:embed="rId2"/>
          <a:srcRect/>
          <a:stretch>
            <a:fillRect/>
          </a:stretch>
        </p:blipFill>
        <p:spPr bwMode="auto">
          <a:xfrm>
            <a:off x="142844" y="1785926"/>
            <a:ext cx="3748924" cy="5072074"/>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3857620" y="1785926"/>
            <a:ext cx="5286380" cy="507207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557242" y="357166"/>
            <a:ext cx="8229600" cy="1614486"/>
          </a:xfrm>
        </p:spPr>
        <p:txBody>
          <a:bodyPr>
            <a:normAutofit fontScale="70000" lnSpcReduction="20000"/>
          </a:bodyPr>
          <a:lstStyle/>
          <a:p>
            <a:r>
              <a:rPr lang="ar-IQ" dirty="0"/>
              <a:t>التصوير بالموجات فوق الصوتية</a:t>
            </a:r>
            <a:endParaRPr lang="en-US" dirty="0"/>
          </a:p>
          <a:p>
            <a:r>
              <a:rPr lang="ar-IQ" dirty="0"/>
              <a:t>تم إجراء تشخيص الأنسجة بالموجات فوق الصوتية على كل من الأطراف الأمامية </a:t>
            </a:r>
            <a:r>
              <a:rPr lang="ar-IQ" dirty="0" smtClean="0"/>
              <a:t>قبل وبعد الجراحة </a:t>
            </a:r>
            <a:r>
              <a:rPr lang="ar-IQ" dirty="0"/>
              <a:t>وبعد شهرين من أجل التقييم الكمي المقارن للسلامة الهيكلية للأوتار والشفاء لكل من الأطراف الأمامية في جميع حيوانات التجربة </a:t>
            </a:r>
            <a:endParaRPr lang="en-US" dirty="0"/>
          </a:p>
          <a:p>
            <a:endParaRPr lang="ar-IQ" dirty="0"/>
          </a:p>
        </p:txBody>
      </p:sp>
      <p:pic>
        <p:nvPicPr>
          <p:cNvPr id="4" name="صورة 3"/>
          <p:cNvPicPr/>
          <p:nvPr/>
        </p:nvPicPr>
        <p:blipFill>
          <a:blip r:embed="rId2"/>
          <a:srcRect l="12696" t="26899" r="10216" b="18448"/>
          <a:stretch>
            <a:fillRect/>
          </a:stretch>
        </p:blipFill>
        <p:spPr bwMode="auto">
          <a:xfrm>
            <a:off x="214282" y="1928802"/>
            <a:ext cx="8643998" cy="47149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14339" name="Picture 3"/>
          <p:cNvPicPr>
            <a:picLocks noChangeAspect="1" noChangeArrowheads="1"/>
          </p:cNvPicPr>
          <p:nvPr/>
        </p:nvPicPr>
        <p:blipFill>
          <a:blip r:embed="rId2"/>
          <a:srcRect l="9370" t="26562" r="11017" b="32422"/>
          <a:stretch>
            <a:fillRect/>
          </a:stretch>
        </p:blipFill>
        <p:spPr bwMode="auto">
          <a:xfrm>
            <a:off x="1500134" y="-214338"/>
            <a:ext cx="7643866" cy="2214085"/>
          </a:xfrm>
          <a:prstGeom prst="rect">
            <a:avLst/>
          </a:prstGeom>
          <a:noFill/>
          <a:ln w="9525">
            <a:noFill/>
            <a:miter lim="800000"/>
            <a:headEnd/>
            <a:tailEnd/>
          </a:ln>
          <a:effectLst/>
        </p:spPr>
      </p:pic>
      <p:pic>
        <p:nvPicPr>
          <p:cNvPr id="14340" name="Picture 4"/>
          <p:cNvPicPr>
            <a:picLocks noChangeAspect="1" noChangeArrowheads="1"/>
          </p:cNvPicPr>
          <p:nvPr/>
        </p:nvPicPr>
        <p:blipFill>
          <a:blip r:embed="rId3"/>
          <a:srcRect l="12664" t="17773" r="16508" b="44140"/>
          <a:stretch>
            <a:fillRect/>
          </a:stretch>
        </p:blipFill>
        <p:spPr bwMode="auto">
          <a:xfrm>
            <a:off x="1214382" y="1428736"/>
            <a:ext cx="7929618" cy="2397326"/>
          </a:xfrm>
          <a:prstGeom prst="rect">
            <a:avLst/>
          </a:prstGeom>
          <a:noFill/>
          <a:ln w="9525">
            <a:noFill/>
            <a:miter lim="800000"/>
            <a:headEnd/>
            <a:tailEnd/>
          </a:ln>
          <a:effectLst/>
        </p:spPr>
      </p:pic>
      <p:pic>
        <p:nvPicPr>
          <p:cNvPr id="14341" name="Picture 5"/>
          <p:cNvPicPr>
            <a:picLocks noGrp="1" noChangeAspect="1" noChangeArrowheads="1"/>
          </p:cNvPicPr>
          <p:nvPr>
            <p:ph idx="1"/>
          </p:nvPr>
        </p:nvPicPr>
        <p:blipFill>
          <a:blip r:embed="rId4"/>
          <a:srcRect l="10066" t="21466" r="9179" b="37495"/>
          <a:stretch>
            <a:fillRect/>
          </a:stretch>
        </p:blipFill>
        <p:spPr bwMode="auto">
          <a:xfrm>
            <a:off x="642878" y="3429000"/>
            <a:ext cx="8501122" cy="2428892"/>
          </a:xfrm>
          <a:prstGeom prst="rect">
            <a:avLst/>
          </a:prstGeom>
          <a:noFill/>
          <a:ln w="9525">
            <a:noFill/>
            <a:miter lim="800000"/>
            <a:headEnd/>
            <a:tailEnd/>
          </a:ln>
          <a:effectLst/>
        </p:spPr>
      </p:pic>
      <p:sp>
        <p:nvSpPr>
          <p:cNvPr id="8" name="مستطيل 7"/>
          <p:cNvSpPr/>
          <p:nvPr/>
        </p:nvSpPr>
        <p:spPr>
          <a:xfrm>
            <a:off x="214282" y="5934694"/>
            <a:ext cx="8929718" cy="923330"/>
          </a:xfrm>
          <a:prstGeom prst="rect">
            <a:avLst/>
          </a:prstGeom>
        </p:spPr>
        <p:txBody>
          <a:bodyPr wrap="square">
            <a:spAutoFit/>
          </a:bodyPr>
          <a:lstStyle/>
          <a:p>
            <a:r>
              <a:rPr lang="ar-IQ" b="1" dirty="0" smtClean="0"/>
              <a:t>8: (1 ، 2): التصوير بالموجات فوق الصوتية لمجموعة السيطرة (السهمي والعرضي) قبل الجراحة. شكل (3 ، 4التصوير بالموجات فوق الصوتية بعد الجراحة مباشرة. شكل (5 ، 6 التصوير بالموجات فوق الصوتية في اليوم الستين بعد الجراحة.</a:t>
            </a:r>
            <a:endParaRPr lang="ar-IQ" b="1"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idx="1"/>
          </p:nvPr>
        </p:nvSpPr>
        <p:spPr/>
        <p:txBody>
          <a:bodyPr/>
          <a:lstStyle/>
          <a:p>
            <a:endParaRPr lang="ar-IQ" dirty="0"/>
          </a:p>
        </p:txBody>
      </p:sp>
      <p:pic>
        <p:nvPicPr>
          <p:cNvPr id="15362" name="Picture 2"/>
          <p:cNvPicPr>
            <a:picLocks noChangeAspect="1" noChangeArrowheads="1"/>
          </p:cNvPicPr>
          <p:nvPr/>
        </p:nvPicPr>
        <p:blipFill>
          <a:blip r:embed="rId2"/>
          <a:srcRect l="15373" t="19531" r="12152" b="46289"/>
          <a:stretch>
            <a:fillRect/>
          </a:stretch>
        </p:blipFill>
        <p:spPr bwMode="auto">
          <a:xfrm>
            <a:off x="1571604" y="0"/>
            <a:ext cx="7572396" cy="2007832"/>
          </a:xfrm>
          <a:prstGeom prst="rect">
            <a:avLst/>
          </a:prstGeom>
          <a:noFill/>
          <a:ln w="9525">
            <a:noFill/>
            <a:miter lim="800000"/>
            <a:headEnd/>
            <a:tailEnd/>
          </a:ln>
          <a:effectLst/>
        </p:spPr>
      </p:pic>
      <p:pic>
        <p:nvPicPr>
          <p:cNvPr id="15363" name="Picture 3"/>
          <p:cNvPicPr>
            <a:picLocks noChangeAspect="1" noChangeArrowheads="1"/>
          </p:cNvPicPr>
          <p:nvPr/>
        </p:nvPicPr>
        <p:blipFill>
          <a:blip r:embed="rId3"/>
          <a:srcRect l="14861" t="24609" r="11017" b="36328"/>
          <a:stretch>
            <a:fillRect/>
          </a:stretch>
        </p:blipFill>
        <p:spPr bwMode="auto">
          <a:xfrm>
            <a:off x="1142976" y="1785926"/>
            <a:ext cx="8001024" cy="2370682"/>
          </a:xfrm>
          <a:prstGeom prst="rect">
            <a:avLst/>
          </a:prstGeom>
          <a:noFill/>
          <a:ln w="9525">
            <a:noFill/>
            <a:miter lim="800000"/>
            <a:headEnd/>
            <a:tailEnd/>
          </a:ln>
          <a:effectLst/>
        </p:spPr>
      </p:pic>
      <p:pic>
        <p:nvPicPr>
          <p:cNvPr id="15364" name="Picture 4"/>
          <p:cNvPicPr>
            <a:picLocks noChangeAspect="1" noChangeArrowheads="1"/>
          </p:cNvPicPr>
          <p:nvPr/>
        </p:nvPicPr>
        <p:blipFill>
          <a:blip r:embed="rId4"/>
          <a:srcRect l="14861" t="21679" r="11017" b="45643"/>
          <a:stretch>
            <a:fillRect/>
          </a:stretch>
        </p:blipFill>
        <p:spPr bwMode="auto">
          <a:xfrm>
            <a:off x="785754" y="3786190"/>
            <a:ext cx="8358246" cy="2071702"/>
          </a:xfrm>
          <a:prstGeom prst="rect">
            <a:avLst/>
          </a:prstGeom>
          <a:noFill/>
          <a:ln w="9525">
            <a:noFill/>
            <a:miter lim="800000"/>
            <a:headEnd/>
            <a:tailEnd/>
          </a:ln>
          <a:effectLst/>
        </p:spPr>
      </p:pic>
      <p:sp>
        <p:nvSpPr>
          <p:cNvPr id="7" name="مستطيل 6"/>
          <p:cNvSpPr/>
          <p:nvPr/>
        </p:nvSpPr>
        <p:spPr>
          <a:xfrm>
            <a:off x="0" y="5934670"/>
            <a:ext cx="9144000" cy="923330"/>
          </a:xfrm>
          <a:prstGeom prst="rect">
            <a:avLst/>
          </a:prstGeom>
        </p:spPr>
        <p:txBody>
          <a:bodyPr wrap="square">
            <a:spAutoFit/>
          </a:bodyPr>
          <a:lstStyle/>
          <a:p>
            <a:r>
              <a:rPr lang="ar-IQ" b="1" dirty="0" smtClean="0"/>
              <a:t>الشكل 4-9: (1 ، 2):  التصوير بالموجات فوق الصوتية لمجموعة </a:t>
            </a:r>
            <a:r>
              <a:rPr lang="en-US" b="1" dirty="0" smtClean="0"/>
              <a:t>PRP (</a:t>
            </a:r>
            <a:r>
              <a:rPr lang="ar-IQ" b="1" dirty="0" smtClean="0"/>
              <a:t>سهمي وعرضي) قبل الجراحة. شكل (3 ، 4) التصوير بالموجات فوق الصوتية بعد الجراحة مباشرة. شكل (5 ، 6): التصوير بالموجات فوق الصوتية في اليوم الستين بعد الجراحة.</a:t>
            </a:r>
            <a:endParaRPr lang="ar-IQ" b="1"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1571612"/>
            <a:ext cx="7772400" cy="1470025"/>
          </a:xfrm>
        </p:spPr>
        <p:txBody>
          <a:bodyPr/>
          <a:lstStyle/>
          <a:p>
            <a:r>
              <a:rPr lang="ar-IQ" dirty="0" smtClean="0"/>
              <a:t>استخدام تشخيص الموجات </a:t>
            </a:r>
            <a:r>
              <a:rPr lang="ar-IQ" dirty="0" err="1" smtClean="0"/>
              <a:t>الفوق</a:t>
            </a:r>
            <a:r>
              <a:rPr lang="ar-IQ" dirty="0" smtClean="0"/>
              <a:t> الصوتية في الاختبارات الجراحية </a:t>
            </a:r>
            <a:endParaRPr lang="ar-IQ" dirty="0"/>
          </a:p>
        </p:txBody>
      </p:sp>
      <p:sp>
        <p:nvSpPr>
          <p:cNvPr id="3" name="عنوان فرعي 2"/>
          <p:cNvSpPr>
            <a:spLocks noGrp="1"/>
          </p:cNvSpPr>
          <p:nvPr>
            <p:ph type="subTitle" idx="1"/>
          </p:nvPr>
        </p:nvSpPr>
        <p:spPr>
          <a:xfrm>
            <a:off x="0" y="3714752"/>
            <a:ext cx="4071934" cy="1752600"/>
          </a:xfrm>
        </p:spPr>
        <p:txBody>
          <a:bodyPr/>
          <a:lstStyle/>
          <a:p>
            <a:r>
              <a:rPr lang="ar-IQ" dirty="0" smtClean="0">
                <a:solidFill>
                  <a:schemeClr val="tx1"/>
                </a:solidFill>
              </a:rPr>
              <a:t>ا. م. د. رافد مجيد نعيم </a:t>
            </a:r>
            <a:endParaRPr lang="ar-IQ" dirty="0">
              <a:solidFill>
                <a:schemeClr val="tx1"/>
              </a:solidFill>
            </a:endParaRPr>
          </a:p>
        </p:txBody>
      </p:sp>
      <p:pic>
        <p:nvPicPr>
          <p:cNvPr id="4" name="صورة 3"/>
          <p:cNvPicPr/>
          <p:nvPr/>
        </p:nvPicPr>
        <p:blipFill>
          <a:blip r:embed="rId2"/>
          <a:srcRect/>
          <a:stretch>
            <a:fillRect/>
          </a:stretch>
        </p:blipFill>
        <p:spPr bwMode="auto">
          <a:xfrm>
            <a:off x="7816850" y="0"/>
            <a:ext cx="1327150" cy="1327150"/>
          </a:xfrm>
          <a:prstGeom prst="rect">
            <a:avLst/>
          </a:prstGeom>
          <a:noFill/>
          <a:ln w="9525">
            <a:noFill/>
            <a:miter lim="800000"/>
            <a:headEnd/>
            <a:tailEnd/>
          </a:ln>
        </p:spPr>
      </p:pic>
      <p:pic>
        <p:nvPicPr>
          <p:cNvPr id="5" name="صورة 4"/>
          <p:cNvPicPr/>
          <p:nvPr/>
        </p:nvPicPr>
        <p:blipFill>
          <a:blip r:embed="rId3"/>
          <a:srcRect/>
          <a:stretch>
            <a:fillRect/>
          </a:stretch>
        </p:blipFill>
        <p:spPr bwMode="auto">
          <a:xfrm>
            <a:off x="-32" y="0"/>
            <a:ext cx="1358900" cy="1358900"/>
          </a:xfrm>
          <a:prstGeom prst="rect">
            <a:avLst/>
          </a:prstGeom>
          <a:noFill/>
          <a:ln w="9525">
            <a:noFill/>
            <a:miter lim="800000"/>
            <a:headEnd/>
            <a:tailEnd/>
          </a:ln>
        </p:spPr>
      </p:pic>
      <p:pic>
        <p:nvPicPr>
          <p:cNvPr id="1026" name="Picture 2" descr="C:\Users\dell\Dropbox\PC\Desktop\الموجات فوق الصوتية\Basic_Principles_of_Ultrasound_icon.jpg"/>
          <p:cNvPicPr>
            <a:picLocks noChangeAspect="1" noChangeArrowheads="1"/>
          </p:cNvPicPr>
          <p:nvPr/>
        </p:nvPicPr>
        <p:blipFill>
          <a:blip r:embed="rId4"/>
          <a:srcRect t="26381" b="9202"/>
          <a:stretch>
            <a:fillRect/>
          </a:stretch>
        </p:blipFill>
        <p:spPr bwMode="auto">
          <a:xfrm>
            <a:off x="4057006" y="3581079"/>
            <a:ext cx="5086994" cy="3276921"/>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idx="1"/>
          </p:nvPr>
        </p:nvSpPr>
        <p:spPr/>
        <p:txBody>
          <a:bodyPr/>
          <a:lstStyle/>
          <a:p>
            <a:endParaRPr lang="ar-IQ" dirty="0"/>
          </a:p>
        </p:txBody>
      </p:sp>
      <p:pic>
        <p:nvPicPr>
          <p:cNvPr id="16387" name="Picture 3"/>
          <p:cNvPicPr>
            <a:picLocks noChangeAspect="1" noChangeArrowheads="1"/>
          </p:cNvPicPr>
          <p:nvPr/>
        </p:nvPicPr>
        <p:blipFill>
          <a:blip r:embed="rId2"/>
          <a:srcRect l="14861" t="22656" r="11566" b="39258"/>
          <a:stretch>
            <a:fillRect/>
          </a:stretch>
        </p:blipFill>
        <p:spPr bwMode="auto">
          <a:xfrm>
            <a:off x="2071638" y="0"/>
            <a:ext cx="7072362" cy="2058381"/>
          </a:xfrm>
          <a:prstGeom prst="rect">
            <a:avLst/>
          </a:prstGeom>
          <a:noFill/>
          <a:ln w="9525">
            <a:noFill/>
            <a:miter lim="800000"/>
            <a:headEnd/>
            <a:tailEnd/>
          </a:ln>
          <a:effectLst/>
        </p:spPr>
      </p:pic>
      <p:pic>
        <p:nvPicPr>
          <p:cNvPr id="16388" name="Picture 4"/>
          <p:cNvPicPr>
            <a:picLocks noChangeAspect="1" noChangeArrowheads="1"/>
          </p:cNvPicPr>
          <p:nvPr/>
        </p:nvPicPr>
        <p:blipFill>
          <a:blip r:embed="rId3"/>
          <a:srcRect l="14861" t="23633" r="12664" b="39258"/>
          <a:stretch>
            <a:fillRect/>
          </a:stretch>
        </p:blipFill>
        <p:spPr bwMode="auto">
          <a:xfrm>
            <a:off x="1500166" y="1928802"/>
            <a:ext cx="7643834" cy="2200505"/>
          </a:xfrm>
          <a:prstGeom prst="rect">
            <a:avLst/>
          </a:prstGeom>
          <a:noFill/>
          <a:ln w="9525">
            <a:noFill/>
            <a:miter lim="800000"/>
            <a:headEnd/>
            <a:tailEnd/>
          </a:ln>
          <a:effectLst/>
        </p:spPr>
      </p:pic>
      <p:pic>
        <p:nvPicPr>
          <p:cNvPr id="16389" name="Picture 5"/>
          <p:cNvPicPr>
            <a:picLocks noChangeAspect="1" noChangeArrowheads="1"/>
          </p:cNvPicPr>
          <p:nvPr/>
        </p:nvPicPr>
        <p:blipFill>
          <a:blip r:embed="rId4"/>
          <a:srcRect l="16508" t="28515" r="17056" b="39974"/>
          <a:stretch>
            <a:fillRect/>
          </a:stretch>
        </p:blipFill>
        <p:spPr bwMode="auto">
          <a:xfrm>
            <a:off x="928662" y="3714752"/>
            <a:ext cx="8215338" cy="2190766"/>
          </a:xfrm>
          <a:prstGeom prst="rect">
            <a:avLst/>
          </a:prstGeom>
          <a:noFill/>
          <a:ln w="9525">
            <a:noFill/>
            <a:miter lim="800000"/>
            <a:headEnd/>
            <a:tailEnd/>
          </a:ln>
          <a:effectLst/>
        </p:spPr>
      </p:pic>
      <p:sp>
        <p:nvSpPr>
          <p:cNvPr id="8" name="مستطيل 7"/>
          <p:cNvSpPr/>
          <p:nvPr/>
        </p:nvSpPr>
        <p:spPr>
          <a:xfrm>
            <a:off x="0" y="5863256"/>
            <a:ext cx="9144000" cy="923330"/>
          </a:xfrm>
          <a:prstGeom prst="rect">
            <a:avLst/>
          </a:prstGeom>
        </p:spPr>
        <p:txBody>
          <a:bodyPr wrap="square">
            <a:spAutoFit/>
          </a:bodyPr>
          <a:lstStyle/>
          <a:p>
            <a:r>
              <a:rPr lang="ar-IQ" b="1" dirty="0" smtClean="0"/>
              <a:t>الشكل 4-10: (1 ، 2): التصوير بالموجات فوق الصوتية لمجموعة </a:t>
            </a:r>
            <a:r>
              <a:rPr lang="en-US" b="1" dirty="0" smtClean="0"/>
              <a:t>MSCs (</a:t>
            </a:r>
            <a:r>
              <a:rPr lang="ar-IQ" b="1" dirty="0" smtClean="0"/>
              <a:t>سهمي وعرضي) قبل الجراحة. شكل (3 ، 4):التصوير بالموجات فوق الصوتية بعد الجراحة مباشرة. شكل (5 ، 6)التصوير بالموجات فوق الصوتية في اليوم الستين بعد الجراحة</a:t>
            </a:r>
            <a:endParaRPr lang="ar-IQ" b="1"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dirty="0"/>
          </a:p>
        </p:txBody>
      </p:sp>
      <p:sp>
        <p:nvSpPr>
          <p:cNvPr id="3" name="عنصر نائب للمحتوى 2"/>
          <p:cNvSpPr>
            <a:spLocks noGrp="1"/>
          </p:cNvSpPr>
          <p:nvPr>
            <p:ph idx="1"/>
          </p:nvPr>
        </p:nvSpPr>
        <p:spPr>
          <a:xfrm>
            <a:off x="4000496" y="3589357"/>
            <a:ext cx="5143504" cy="1839907"/>
          </a:xfrm>
        </p:spPr>
        <p:txBody>
          <a:bodyPr>
            <a:normAutofit fontScale="77500" lnSpcReduction="20000"/>
          </a:bodyPr>
          <a:lstStyle/>
          <a:p>
            <a:r>
              <a:rPr lang="ar-IQ" dirty="0"/>
              <a:t>بعد 60 يومًا من الجراحة ، هناك زيادة كبيرة في منطقة المقطع العرضي في أوتار المجموعة </a:t>
            </a:r>
            <a:r>
              <a:rPr lang="en-US" dirty="0"/>
              <a:t>MSCs </a:t>
            </a:r>
            <a:r>
              <a:rPr lang="ar-IQ" dirty="0"/>
              <a:t>المعالجة ، ولكن في السماكة ، لا يوجد فرق كبير بين مجموعات البلازما الغنية بالصفائح الدموية (</a:t>
            </a:r>
            <a:r>
              <a:rPr lang="en-US" dirty="0"/>
              <a:t>PRP</a:t>
            </a:r>
            <a:r>
              <a:rPr lang="ar-IQ" dirty="0"/>
              <a:t>) </a:t>
            </a:r>
            <a:r>
              <a:rPr lang="ar-IQ" dirty="0" err="1"/>
              <a:t>و</a:t>
            </a:r>
            <a:r>
              <a:rPr lang="ar-IQ" dirty="0"/>
              <a:t> </a:t>
            </a:r>
            <a:r>
              <a:rPr lang="en-US" dirty="0" smtClean="0"/>
              <a:t>MSCs</a:t>
            </a:r>
            <a:r>
              <a:rPr lang="ar-IQ" dirty="0" smtClean="0"/>
              <a:t>).</a:t>
            </a:r>
            <a:endParaRPr lang="ar-IQ" dirty="0"/>
          </a:p>
        </p:txBody>
      </p:sp>
      <p:pic>
        <p:nvPicPr>
          <p:cNvPr id="17410" name="Picture 2"/>
          <p:cNvPicPr>
            <a:picLocks noChangeAspect="1" noChangeArrowheads="1"/>
          </p:cNvPicPr>
          <p:nvPr/>
        </p:nvPicPr>
        <p:blipFill>
          <a:blip r:embed="rId2"/>
          <a:srcRect l="21413" t="29297" r="15995" b="23828"/>
          <a:stretch>
            <a:fillRect/>
          </a:stretch>
        </p:blipFill>
        <p:spPr bwMode="auto">
          <a:xfrm>
            <a:off x="1" y="-24"/>
            <a:ext cx="4576318" cy="1714512"/>
          </a:xfrm>
          <a:prstGeom prst="rect">
            <a:avLst/>
          </a:prstGeom>
          <a:noFill/>
          <a:ln w="9525">
            <a:noFill/>
            <a:miter lim="800000"/>
            <a:headEnd/>
            <a:tailEnd/>
          </a:ln>
          <a:effectLst/>
        </p:spPr>
      </p:pic>
      <p:pic>
        <p:nvPicPr>
          <p:cNvPr id="17411" name="Picture 3"/>
          <p:cNvPicPr>
            <a:picLocks noChangeAspect="1" noChangeArrowheads="1"/>
          </p:cNvPicPr>
          <p:nvPr/>
        </p:nvPicPr>
        <p:blipFill>
          <a:blip r:embed="rId3"/>
          <a:srcRect l="24017" t="29492" r="19802" b="22656"/>
          <a:stretch>
            <a:fillRect/>
          </a:stretch>
        </p:blipFill>
        <p:spPr bwMode="auto">
          <a:xfrm>
            <a:off x="4500594" y="0"/>
            <a:ext cx="4643406" cy="1857364"/>
          </a:xfrm>
          <a:prstGeom prst="rect">
            <a:avLst/>
          </a:prstGeom>
          <a:noFill/>
          <a:ln w="9525">
            <a:noFill/>
            <a:miter lim="800000"/>
            <a:headEnd/>
            <a:tailEnd/>
          </a:ln>
          <a:effectLst/>
        </p:spPr>
      </p:pic>
      <p:pic>
        <p:nvPicPr>
          <p:cNvPr id="17412" name="Picture 4"/>
          <p:cNvPicPr>
            <a:picLocks noChangeAspect="1" noChangeArrowheads="1"/>
          </p:cNvPicPr>
          <p:nvPr/>
        </p:nvPicPr>
        <p:blipFill>
          <a:blip r:embed="rId4"/>
          <a:srcRect l="20900" t="19727" r="21998" b="36328"/>
          <a:stretch>
            <a:fillRect/>
          </a:stretch>
        </p:blipFill>
        <p:spPr bwMode="auto">
          <a:xfrm>
            <a:off x="0" y="1643050"/>
            <a:ext cx="4429124" cy="1928826"/>
          </a:xfrm>
          <a:prstGeom prst="rect">
            <a:avLst/>
          </a:prstGeom>
          <a:noFill/>
          <a:ln w="9525">
            <a:noFill/>
            <a:miter lim="800000"/>
            <a:headEnd/>
            <a:tailEnd/>
          </a:ln>
          <a:effectLst/>
        </p:spPr>
      </p:pic>
      <p:pic>
        <p:nvPicPr>
          <p:cNvPr id="17413" name="Picture 5"/>
          <p:cNvPicPr>
            <a:picLocks noChangeAspect="1" noChangeArrowheads="1"/>
          </p:cNvPicPr>
          <p:nvPr/>
        </p:nvPicPr>
        <p:blipFill>
          <a:blip r:embed="rId5"/>
          <a:srcRect l="21449" t="27539" r="22547" b="26562"/>
          <a:stretch>
            <a:fillRect/>
          </a:stretch>
        </p:blipFill>
        <p:spPr bwMode="auto">
          <a:xfrm>
            <a:off x="4470648" y="1785926"/>
            <a:ext cx="4673352" cy="1714512"/>
          </a:xfrm>
          <a:prstGeom prst="rect">
            <a:avLst/>
          </a:prstGeom>
          <a:noFill/>
          <a:ln w="9525">
            <a:noFill/>
            <a:miter lim="800000"/>
            <a:headEnd/>
            <a:tailEnd/>
          </a:ln>
          <a:effectLst/>
        </p:spPr>
      </p:pic>
      <p:pic>
        <p:nvPicPr>
          <p:cNvPr id="17414" name="Picture 6"/>
          <p:cNvPicPr>
            <a:picLocks noChangeAspect="1" noChangeArrowheads="1"/>
          </p:cNvPicPr>
          <p:nvPr/>
        </p:nvPicPr>
        <p:blipFill>
          <a:blip r:embed="rId6"/>
          <a:srcRect l="26940" t="40234" r="21998" b="23633"/>
          <a:stretch>
            <a:fillRect/>
          </a:stretch>
        </p:blipFill>
        <p:spPr bwMode="auto">
          <a:xfrm>
            <a:off x="0" y="3500438"/>
            <a:ext cx="3770768" cy="1500198"/>
          </a:xfrm>
          <a:prstGeom prst="rect">
            <a:avLst/>
          </a:prstGeom>
          <a:noFill/>
          <a:ln w="9525">
            <a:noFill/>
            <a:miter lim="800000"/>
            <a:headEnd/>
            <a:tailEnd/>
          </a:ln>
          <a:effectLst/>
        </p:spPr>
      </p:pic>
      <p:sp>
        <p:nvSpPr>
          <p:cNvPr id="9" name="عنصر نائب للمحتوى 2"/>
          <p:cNvSpPr txBox="1">
            <a:spLocks/>
          </p:cNvSpPr>
          <p:nvPr/>
        </p:nvSpPr>
        <p:spPr>
          <a:xfrm>
            <a:off x="357158" y="5303845"/>
            <a:ext cx="8786842" cy="1554155"/>
          </a:xfrm>
          <a:prstGeom prst="rect">
            <a:avLst/>
          </a:prstGeom>
        </p:spPr>
        <p:txBody>
          <a:bodyPr vert="horz" lIns="91440" tIns="45720" rIns="91440" bIns="45720" rtlCol="1">
            <a:normAutofit fontScale="92500" lnSpcReduction="10000"/>
          </a:bodyPr>
          <a:lstStyle/>
          <a:p>
            <a:r>
              <a:rPr lang="ar-IQ" sz="2800" dirty="0"/>
              <a:t>في درجة الألياف يوجد انخفاض كبير في مجموعة البلازما الغنية بالصفائح الدموية. ومع ذلك ، في مقياس العرض وصدى ، لا يوجد فرق كبير بين جميع المجموعات. في نفس المجموعة بعد الجراحة وبعد 60 يومًا من الجراحة ، هناك فرق كبير في صدى الألياف ودرجة الألياف</a:t>
            </a:r>
            <a:endParaRPr lang="en-US" sz="28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0" y="3143248"/>
            <a:ext cx="9144000" cy="3714752"/>
          </a:xfrm>
        </p:spPr>
        <p:txBody>
          <a:bodyPr>
            <a:normAutofit fontScale="92500" lnSpcReduction="20000"/>
          </a:bodyPr>
          <a:lstStyle/>
          <a:p>
            <a:r>
              <a:rPr lang="ar-IQ" dirty="0" smtClean="0"/>
              <a:t>حدوث </a:t>
            </a:r>
            <a:r>
              <a:rPr lang="ar-IQ" dirty="0"/>
              <a:t>تحسن في صدى الصوت </a:t>
            </a:r>
            <a:r>
              <a:rPr lang="ar-IQ" dirty="0" err="1" smtClean="0"/>
              <a:t>و</a:t>
            </a:r>
            <a:r>
              <a:rPr lang="ar-IQ" dirty="0" smtClean="0"/>
              <a:t> </a:t>
            </a:r>
            <a:r>
              <a:rPr lang="ar-IQ" dirty="0"/>
              <a:t>الألياف أثناء إصلاح الأوتار يعكس وجود أنسجة حبيبية غير ناضجة مع تكوين ليفي نشط وإنتاج الكولاجين المرتبط بزيادة الكثافة </a:t>
            </a:r>
            <a:r>
              <a:rPr lang="ar-IQ" dirty="0" smtClean="0"/>
              <a:t>الصوتية في كلا المجموعتين المعالجتين. </a:t>
            </a:r>
            <a:endParaRPr lang="en-US" dirty="0"/>
          </a:p>
          <a:p>
            <a:r>
              <a:rPr lang="ar-IQ" dirty="0" err="1"/>
              <a:t>الوذمة</a:t>
            </a:r>
            <a:r>
              <a:rPr lang="ar-IQ" dirty="0"/>
              <a:t> في الأنسجة تحت الجلد والأوتار هي عملية بيولوجية حتمية ، وتصل ذروتها بعد أيام قليلة من الجراحة وتستمر طالما أن عمليات الشفاء البيولوجي نشطة.</a:t>
            </a:r>
            <a:endParaRPr lang="en-US" dirty="0"/>
          </a:p>
          <a:p>
            <a:r>
              <a:rPr lang="ar-IQ" dirty="0"/>
              <a:t>خلال هذه النتائج بالموجات فوق الصوتية ، أظهرت أن طعم الأوتار </a:t>
            </a:r>
            <a:r>
              <a:rPr lang="ar-IQ" dirty="0" err="1" smtClean="0"/>
              <a:t>المنجمد</a:t>
            </a:r>
            <a:r>
              <a:rPr lang="ar-IQ" dirty="0" smtClean="0"/>
              <a:t> </a:t>
            </a:r>
            <a:r>
              <a:rPr lang="ar-IQ" dirty="0"/>
              <a:t>قد </a:t>
            </a:r>
            <a:r>
              <a:rPr lang="ar-IQ" dirty="0" smtClean="0"/>
              <a:t>يصلح </a:t>
            </a:r>
            <a:r>
              <a:rPr lang="ar-IQ" dirty="0"/>
              <a:t>في استبدال الأوتار ، لكن </a:t>
            </a:r>
            <a:r>
              <a:rPr lang="en-US" dirty="0"/>
              <a:t>MSCs </a:t>
            </a:r>
            <a:r>
              <a:rPr lang="ar-IQ" dirty="0"/>
              <a:t>و </a:t>
            </a:r>
            <a:r>
              <a:rPr lang="en-US" dirty="0"/>
              <a:t>PRP </a:t>
            </a:r>
            <a:r>
              <a:rPr lang="ar-IQ" dirty="0"/>
              <a:t>تسرع من تجديدها.</a:t>
            </a:r>
            <a:endParaRPr lang="en-US" dirty="0"/>
          </a:p>
          <a:p>
            <a:endParaRPr lang="ar-IQ" dirty="0" smtClean="0"/>
          </a:p>
        </p:txBody>
      </p:sp>
      <p:sp>
        <p:nvSpPr>
          <p:cNvPr id="4" name="مستطيل 3"/>
          <p:cNvSpPr/>
          <p:nvPr/>
        </p:nvSpPr>
        <p:spPr>
          <a:xfrm>
            <a:off x="3071802" y="0"/>
            <a:ext cx="6072198" cy="3108543"/>
          </a:xfrm>
          <a:prstGeom prst="rect">
            <a:avLst/>
          </a:prstGeom>
        </p:spPr>
        <p:txBody>
          <a:bodyPr wrap="square">
            <a:spAutoFit/>
          </a:bodyPr>
          <a:lstStyle/>
          <a:p>
            <a:pPr algn="just">
              <a:buFont typeface="Arial" pitchFamily="34" charset="0"/>
              <a:buChar char="•"/>
            </a:pPr>
            <a:r>
              <a:rPr lang="ar-IQ" sz="2800" dirty="0" smtClean="0"/>
              <a:t>تكاثرت ألياف الكولاجين بشكل أكثر كثافة في وقت مبكر بعد التطعيم وإعادة تشكيل ألياف الكولاجين وتقريب الأنسجة الوترية الطبيعية في وقت </a:t>
            </a:r>
            <a:r>
              <a:rPr lang="ar-IQ" sz="2800" dirty="0" err="1" smtClean="0"/>
              <a:t>اسرع</a:t>
            </a:r>
            <a:r>
              <a:rPr lang="ar-IQ" sz="2800" dirty="0" smtClean="0"/>
              <a:t> في مجموعة البلازما الغنية بالصفائح الدموية مقارنة بالمجموعات الأخرى. لذلك ، </a:t>
            </a:r>
            <a:r>
              <a:rPr lang="ar-IQ" sz="2800" dirty="0" smtClean="0"/>
              <a:t>إن </a:t>
            </a:r>
            <a:r>
              <a:rPr lang="en-US" sz="2800" dirty="0" smtClean="0"/>
              <a:t>PRP</a:t>
            </a:r>
            <a:r>
              <a:rPr lang="ar-IQ" sz="2800" dirty="0" smtClean="0"/>
              <a:t> يقصر </a:t>
            </a:r>
            <a:r>
              <a:rPr lang="ar-IQ" sz="2800" dirty="0" smtClean="0"/>
              <a:t>المرحلة الالتهابية ويعزز التئام الأوتار خلال مرحلة التكاثر</a:t>
            </a:r>
            <a:endParaRPr lang="en-US" sz="2800" dirty="0"/>
          </a:p>
        </p:txBody>
      </p:sp>
      <p:pic>
        <p:nvPicPr>
          <p:cNvPr id="3074" name="Picture 2" descr="Biology World: # 73 Drawing conclusions and interpreting data"/>
          <p:cNvPicPr>
            <a:picLocks noChangeAspect="1" noChangeArrowheads="1"/>
          </p:cNvPicPr>
          <p:nvPr/>
        </p:nvPicPr>
        <p:blipFill>
          <a:blip r:embed="rId2"/>
          <a:srcRect/>
          <a:stretch>
            <a:fillRect/>
          </a:stretch>
        </p:blipFill>
        <p:spPr bwMode="auto">
          <a:xfrm>
            <a:off x="0" y="0"/>
            <a:ext cx="3071802" cy="3021835"/>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42844" y="3643314"/>
            <a:ext cx="8786874" cy="3214710"/>
          </a:xfrm>
        </p:spPr>
        <p:txBody>
          <a:bodyPr/>
          <a:lstStyle/>
          <a:p>
            <a:r>
              <a:rPr lang="en-US" dirty="0" err="1"/>
              <a:t>المصوِّرون</a:t>
            </a:r>
            <a:r>
              <a:rPr lang="en-US" dirty="0"/>
              <a:t> </a:t>
            </a:r>
            <a:r>
              <a:rPr lang="en-US" dirty="0" err="1"/>
              <a:t>بالموجات</a:t>
            </a:r>
            <a:r>
              <a:rPr lang="en-US" dirty="0"/>
              <a:t> </a:t>
            </a:r>
            <a:r>
              <a:rPr lang="en-US" dirty="0" err="1"/>
              <a:t>فوق</a:t>
            </a:r>
            <a:r>
              <a:rPr lang="en-US" dirty="0"/>
              <a:t> </a:t>
            </a:r>
            <a:r>
              <a:rPr lang="en-US" dirty="0" err="1"/>
              <a:t>الصوتية</a:t>
            </a:r>
            <a:r>
              <a:rPr lang="en-US" dirty="0"/>
              <a:t> </a:t>
            </a:r>
            <a:r>
              <a:rPr lang="en-US" dirty="0" err="1"/>
              <a:t>هم</a:t>
            </a:r>
            <a:r>
              <a:rPr lang="en-US" dirty="0"/>
              <a:t> </a:t>
            </a:r>
            <a:r>
              <a:rPr lang="en-US" dirty="0" err="1"/>
              <a:t>اختصاصيون</a:t>
            </a:r>
            <a:r>
              <a:rPr lang="en-US" dirty="0"/>
              <a:t> </a:t>
            </a:r>
            <a:r>
              <a:rPr lang="en-US" dirty="0" err="1"/>
              <a:t>طبيون</a:t>
            </a:r>
            <a:r>
              <a:rPr lang="en-US" dirty="0"/>
              <a:t> </a:t>
            </a:r>
            <a:r>
              <a:rPr lang="en-US" dirty="0" err="1"/>
              <a:t>يجرون</a:t>
            </a:r>
            <a:r>
              <a:rPr lang="en-US" dirty="0"/>
              <a:t> </a:t>
            </a:r>
            <a:r>
              <a:rPr lang="en-US" dirty="0" err="1"/>
              <a:t>عمليات</a:t>
            </a:r>
            <a:r>
              <a:rPr lang="en-US" dirty="0"/>
              <a:t> </a:t>
            </a:r>
            <a:r>
              <a:rPr lang="en-US" dirty="0" err="1"/>
              <a:t>مسح</a:t>
            </a:r>
            <a:r>
              <a:rPr lang="en-US" dirty="0"/>
              <a:t> </a:t>
            </a:r>
            <a:r>
              <a:rPr lang="en-US" dirty="0" err="1"/>
              <a:t>طبي</a:t>
            </a:r>
            <a:r>
              <a:rPr lang="en-US" dirty="0"/>
              <a:t> </a:t>
            </a:r>
            <a:r>
              <a:rPr lang="en-US" dirty="0" err="1"/>
              <a:t>يفسرها</a:t>
            </a:r>
            <a:r>
              <a:rPr lang="en-US" dirty="0"/>
              <a:t> </a:t>
            </a:r>
            <a:r>
              <a:rPr lang="en-US" dirty="0" err="1"/>
              <a:t>الأطباء</a:t>
            </a:r>
            <a:r>
              <a:rPr lang="en-US" dirty="0"/>
              <a:t> </a:t>
            </a:r>
            <a:r>
              <a:rPr lang="en-US" dirty="0" err="1"/>
              <a:t>المتخصصين</a:t>
            </a:r>
            <a:r>
              <a:rPr lang="en-US" dirty="0"/>
              <a:t> </a:t>
            </a:r>
            <a:r>
              <a:rPr lang="en-US" dirty="0" err="1"/>
              <a:t>في</a:t>
            </a:r>
            <a:r>
              <a:rPr lang="en-US" dirty="0"/>
              <a:t> </a:t>
            </a:r>
            <a:r>
              <a:rPr lang="en-US" dirty="0" err="1"/>
              <a:t>تطبيق</a:t>
            </a:r>
            <a:r>
              <a:rPr lang="en-US" dirty="0"/>
              <a:t> </a:t>
            </a:r>
            <a:r>
              <a:rPr lang="en-US" dirty="0" err="1"/>
              <a:t>وتفسير</a:t>
            </a:r>
            <a:r>
              <a:rPr lang="en-US" dirty="0"/>
              <a:t> </a:t>
            </a:r>
            <a:r>
              <a:rPr lang="en-US" dirty="0" err="1"/>
              <a:t>طرائق</a:t>
            </a:r>
            <a:r>
              <a:rPr lang="en-US" dirty="0"/>
              <a:t> </a:t>
            </a:r>
            <a:r>
              <a:rPr lang="en-US" dirty="0" err="1"/>
              <a:t>التصوير</a:t>
            </a:r>
            <a:r>
              <a:rPr lang="en-US" dirty="0"/>
              <a:t> </a:t>
            </a:r>
            <a:r>
              <a:rPr lang="en-US" dirty="0" err="1" smtClean="0"/>
              <a:t>الطبي</a:t>
            </a:r>
            <a:endParaRPr lang="ar-IQ" dirty="0" smtClean="0"/>
          </a:p>
          <a:p>
            <a:r>
              <a:rPr lang="ar-IQ" dirty="0" smtClean="0"/>
              <a:t>يعد التصوير بالموجات فوق الصوتية أحد </a:t>
            </a:r>
            <a:r>
              <a:rPr lang="ar-IQ" dirty="0" smtClean="0"/>
              <a:t>الأدوات الدقيقة </a:t>
            </a:r>
            <a:r>
              <a:rPr lang="ar-IQ" dirty="0" smtClean="0"/>
              <a:t>وغير جراحية لتقييم بنية الأوتار بعد الإصابة ، ومتابعة عملية الشفاء ، وتحديد التشخيص</a:t>
            </a:r>
          </a:p>
          <a:p>
            <a:endParaRPr lang="ar-IQ" dirty="0"/>
          </a:p>
        </p:txBody>
      </p:sp>
      <p:pic>
        <p:nvPicPr>
          <p:cNvPr id="4098" name="Picture 2" descr="C:\Users\dell\Dropbox\PC\Desktop\الموجات فوق الصوتية\images.jpg"/>
          <p:cNvPicPr>
            <a:picLocks noChangeAspect="1" noChangeArrowheads="1"/>
          </p:cNvPicPr>
          <p:nvPr/>
        </p:nvPicPr>
        <p:blipFill>
          <a:blip r:embed="rId2"/>
          <a:srcRect/>
          <a:stretch>
            <a:fillRect/>
          </a:stretch>
        </p:blipFill>
        <p:spPr bwMode="auto">
          <a:xfrm>
            <a:off x="4215221" y="0"/>
            <a:ext cx="4928780" cy="3286124"/>
          </a:xfrm>
          <a:prstGeom prst="rect">
            <a:avLst/>
          </a:prstGeom>
          <a:noFill/>
        </p:spPr>
      </p:pic>
      <p:pic>
        <p:nvPicPr>
          <p:cNvPr id="1026" name="Picture 2" descr="C:\Users\dell\Dropbox\PC\Desktop\الموجات فوق الصوتية\what-is-the-principle-of-ultrasonography.jpg"/>
          <p:cNvPicPr>
            <a:picLocks noChangeAspect="1" noChangeArrowheads="1"/>
          </p:cNvPicPr>
          <p:nvPr/>
        </p:nvPicPr>
        <p:blipFill>
          <a:blip r:embed="rId3"/>
          <a:srcRect/>
          <a:stretch>
            <a:fillRect/>
          </a:stretch>
        </p:blipFill>
        <p:spPr bwMode="auto">
          <a:xfrm>
            <a:off x="0" y="-24"/>
            <a:ext cx="4357686" cy="3286148"/>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idx="1"/>
          </p:nvPr>
        </p:nvSpPr>
        <p:spPr/>
        <p:txBody>
          <a:bodyPr/>
          <a:lstStyle/>
          <a:p>
            <a:endParaRPr lang="ar-IQ"/>
          </a:p>
        </p:txBody>
      </p:sp>
      <p:pic>
        <p:nvPicPr>
          <p:cNvPr id="27650" name="Picture 2" descr="199 Thank You For Your Attention Stock Photos, Pictures &amp; Royalty-Free  Images - iStock"/>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929190" y="214290"/>
            <a:ext cx="3971924" cy="725470"/>
          </a:xfrm>
        </p:spPr>
        <p:txBody>
          <a:bodyPr>
            <a:normAutofit fontScale="90000"/>
          </a:bodyPr>
          <a:lstStyle/>
          <a:p>
            <a:r>
              <a:rPr lang="ar-SA" b="1" dirty="0" smtClean="0"/>
              <a:t>الموجات فوق الصوتية </a:t>
            </a:r>
            <a:endParaRPr lang="ar-IQ" dirty="0"/>
          </a:p>
        </p:txBody>
      </p:sp>
      <p:sp>
        <p:nvSpPr>
          <p:cNvPr id="3" name="عنصر نائب للمحتوى 2"/>
          <p:cNvSpPr>
            <a:spLocks noGrp="1"/>
          </p:cNvSpPr>
          <p:nvPr>
            <p:ph idx="1"/>
          </p:nvPr>
        </p:nvSpPr>
        <p:spPr>
          <a:xfrm>
            <a:off x="428596" y="1071546"/>
            <a:ext cx="8472518" cy="2643206"/>
          </a:xfrm>
        </p:spPr>
        <p:txBody>
          <a:bodyPr>
            <a:noAutofit/>
          </a:bodyPr>
          <a:lstStyle/>
          <a:p>
            <a:r>
              <a:rPr lang="ar-SA" sz="2800" dirty="0" smtClean="0">
                <a:latin typeface="+mj-lt"/>
                <a:ea typeface="Segoe UI" pitchFamily="34" charset="0"/>
                <a:cs typeface="+mj-cs"/>
              </a:rPr>
              <a:t>تخطيط </a:t>
            </a:r>
            <a:r>
              <a:rPr lang="ar-SA" sz="2800" dirty="0">
                <a:latin typeface="+mj-lt"/>
                <a:ea typeface="Segoe UI" pitchFamily="34" charset="0"/>
                <a:cs typeface="+mj-cs"/>
              </a:rPr>
              <a:t>الصدى </a:t>
            </a:r>
            <a:r>
              <a:rPr lang="ar-SA" sz="2800" dirty="0" smtClean="0">
                <a:latin typeface="+mj-lt"/>
                <a:ea typeface="Segoe UI" pitchFamily="34" charset="0"/>
                <a:cs typeface="+mj-cs"/>
              </a:rPr>
              <a:t>ويقال </a:t>
            </a:r>
            <a:r>
              <a:rPr lang="ar-SA" sz="2800" dirty="0">
                <a:latin typeface="+mj-lt"/>
                <a:ea typeface="Segoe UI" pitchFamily="34" charset="0"/>
                <a:cs typeface="+mj-cs"/>
              </a:rPr>
              <a:t>مجازا إجراء الأشعة </a:t>
            </a:r>
            <a:r>
              <a:rPr lang="ar-SA" sz="2800" dirty="0" smtClean="0">
                <a:latin typeface="+mj-lt"/>
                <a:ea typeface="Segoe UI" pitchFamily="34" charset="0"/>
                <a:cs typeface="+mj-cs"/>
              </a:rPr>
              <a:t>الصوتية</a:t>
            </a:r>
            <a:r>
              <a:rPr lang="en-US" sz="2800" dirty="0" smtClean="0">
                <a:latin typeface="+mj-lt"/>
                <a:ea typeface="Segoe UI" pitchFamily="34" charset="0"/>
                <a:cs typeface="+mj-cs"/>
              </a:rPr>
              <a:t> </a:t>
            </a:r>
            <a:r>
              <a:rPr lang="en-US" sz="2800" dirty="0">
                <a:latin typeface="+mj-lt"/>
                <a:ea typeface="Segoe UI" pitchFamily="34" charset="0"/>
                <a:cs typeface="+mj-cs"/>
              </a:rPr>
              <a:t>(Ultrasound)</a:t>
            </a:r>
            <a:r>
              <a:rPr lang="ar-SA" sz="2800" dirty="0" smtClean="0">
                <a:latin typeface="+mj-lt"/>
                <a:ea typeface="Segoe UI" pitchFamily="34" charset="0"/>
                <a:cs typeface="+mj-cs"/>
              </a:rPr>
              <a:t>‏هي </a:t>
            </a:r>
            <a:r>
              <a:rPr lang="ar-SA" sz="2800" dirty="0">
                <a:latin typeface="+mj-lt"/>
                <a:ea typeface="Segoe UI" pitchFamily="34" charset="0"/>
                <a:cs typeface="+mj-cs"/>
              </a:rPr>
              <a:t>صور </a:t>
            </a:r>
            <a:r>
              <a:rPr lang="ar-SA" sz="2800" dirty="0" smtClean="0">
                <a:latin typeface="+mj-lt"/>
                <a:ea typeface="Segoe UI" pitchFamily="34" charset="0"/>
                <a:cs typeface="+mj-cs"/>
              </a:rPr>
              <a:t>تستخدم</a:t>
            </a:r>
            <a:r>
              <a:rPr lang="en-US" sz="2800" dirty="0" smtClean="0">
                <a:latin typeface="+mj-lt"/>
                <a:ea typeface="Segoe UI" pitchFamily="34" charset="0"/>
                <a:cs typeface="+mj-cs"/>
              </a:rPr>
              <a:t> </a:t>
            </a:r>
            <a:r>
              <a:rPr lang="ar-SA" sz="2800" dirty="0" smtClean="0">
                <a:latin typeface="+mj-lt"/>
                <a:ea typeface="Segoe UI" pitchFamily="34" charset="0"/>
                <a:cs typeface="+mj-cs"/>
              </a:rPr>
              <a:t>الموجات فوق </a:t>
            </a:r>
            <a:r>
              <a:rPr lang="ar-SA" sz="2800" dirty="0" smtClean="0">
                <a:latin typeface="+mj-lt"/>
                <a:ea typeface="Segoe UI" pitchFamily="34" charset="0"/>
                <a:cs typeface="+mj-cs"/>
              </a:rPr>
              <a:t>الصوتية</a:t>
            </a:r>
            <a:r>
              <a:rPr lang="en-US" sz="2800" dirty="0" smtClean="0">
                <a:latin typeface="+mj-lt"/>
                <a:ea typeface="Segoe UI" pitchFamily="34" charset="0"/>
                <a:cs typeface="+mj-cs"/>
              </a:rPr>
              <a:t> </a:t>
            </a:r>
            <a:r>
              <a:rPr lang="ar-SA" sz="2800" dirty="0" smtClean="0">
                <a:latin typeface="+mj-lt"/>
                <a:ea typeface="Segoe UI" pitchFamily="34" charset="0"/>
                <a:cs typeface="+mj-cs"/>
              </a:rPr>
              <a:t>أي </a:t>
            </a:r>
            <a:r>
              <a:rPr lang="ar-SA" sz="2800" dirty="0">
                <a:latin typeface="+mj-lt"/>
                <a:ea typeface="Segoe UI" pitchFamily="34" charset="0"/>
                <a:cs typeface="+mj-cs"/>
              </a:rPr>
              <a:t>الموجات التي تفوق قدرة </a:t>
            </a:r>
            <a:r>
              <a:rPr lang="ar-IQ" sz="2800" dirty="0" smtClean="0">
                <a:latin typeface="+mj-lt"/>
                <a:ea typeface="Segoe UI" pitchFamily="34" charset="0"/>
                <a:cs typeface="+mj-cs"/>
              </a:rPr>
              <a:t>سمع </a:t>
            </a:r>
            <a:r>
              <a:rPr lang="ar-SA" sz="2800" dirty="0" smtClean="0">
                <a:latin typeface="+mj-lt"/>
                <a:ea typeface="Segoe UI" pitchFamily="34" charset="0"/>
                <a:cs typeface="+mj-cs"/>
              </a:rPr>
              <a:t>الإنسان</a:t>
            </a:r>
            <a:r>
              <a:rPr lang="ar-SA" sz="2800" dirty="0">
                <a:latin typeface="+mj-lt"/>
                <a:ea typeface="Segoe UI" pitchFamily="34" charset="0"/>
                <a:cs typeface="+mj-cs"/>
              </a:rPr>
              <a:t>، وتبدأ من 20 </a:t>
            </a:r>
            <a:r>
              <a:rPr lang="ar-SA" sz="2800" dirty="0" smtClean="0">
                <a:latin typeface="+mj-lt"/>
                <a:ea typeface="Segoe UI" pitchFamily="34" charset="0"/>
                <a:cs typeface="+mj-cs"/>
              </a:rPr>
              <a:t>ألف</a:t>
            </a:r>
            <a:r>
              <a:rPr lang="ar-IQ" sz="2800" dirty="0" smtClean="0">
                <a:latin typeface="+mj-lt"/>
                <a:ea typeface="Segoe UI" pitchFamily="34" charset="0"/>
                <a:cs typeface="+mj-cs"/>
              </a:rPr>
              <a:t> هرتز</a:t>
            </a:r>
            <a:r>
              <a:rPr lang="ar-SA" sz="2800" dirty="0" smtClean="0">
                <a:latin typeface="+mj-lt"/>
                <a:ea typeface="Segoe UI" pitchFamily="34" charset="0"/>
                <a:cs typeface="+mj-cs"/>
              </a:rPr>
              <a:t> </a:t>
            </a:r>
            <a:r>
              <a:rPr lang="ar-IQ" sz="2800" dirty="0" smtClean="0">
                <a:latin typeface="+mj-lt"/>
                <a:ea typeface="Segoe UI" pitchFamily="34" charset="0"/>
                <a:cs typeface="+mj-cs"/>
              </a:rPr>
              <a:t>(</a:t>
            </a:r>
            <a:r>
              <a:rPr lang="ar-SA" sz="2800" dirty="0" smtClean="0">
                <a:latin typeface="+mj-lt"/>
                <a:ea typeface="Segoe UI" pitchFamily="34" charset="0"/>
                <a:cs typeface="+mj-cs"/>
              </a:rPr>
              <a:t>أي </a:t>
            </a:r>
            <a:r>
              <a:rPr lang="ar-SA" sz="2800" dirty="0">
                <a:latin typeface="+mj-lt"/>
                <a:ea typeface="Segoe UI" pitchFamily="34" charset="0"/>
                <a:cs typeface="+mj-cs"/>
              </a:rPr>
              <a:t>أنها </a:t>
            </a:r>
            <a:r>
              <a:rPr lang="en-US" sz="2800" dirty="0" smtClean="0">
                <a:latin typeface="+mj-lt"/>
                <a:ea typeface="Segoe UI" pitchFamily="34" charset="0"/>
                <a:cs typeface="+mj-cs"/>
              </a:rPr>
              <a:t> </a:t>
            </a:r>
            <a:r>
              <a:rPr lang="ar-IQ" sz="2800" dirty="0" smtClean="0">
                <a:latin typeface="+mj-lt"/>
                <a:ea typeface="Segoe UI" pitchFamily="34" charset="0"/>
                <a:cs typeface="+mj-cs"/>
              </a:rPr>
              <a:t> موجات </a:t>
            </a:r>
            <a:r>
              <a:rPr lang="ar-SA" sz="2800" dirty="0" smtClean="0">
                <a:latin typeface="+mj-lt"/>
                <a:ea typeface="Segoe UI" pitchFamily="34" charset="0"/>
                <a:cs typeface="+mj-cs"/>
              </a:rPr>
              <a:t>ذات </a:t>
            </a:r>
            <a:r>
              <a:rPr lang="ar-SA" sz="2800" dirty="0">
                <a:latin typeface="+mj-lt"/>
                <a:ea typeface="Segoe UI" pitchFamily="34" charset="0"/>
                <a:cs typeface="+mj-cs"/>
              </a:rPr>
              <a:t>ترددات عالية نسبيا بحيث أن </a:t>
            </a:r>
            <a:r>
              <a:rPr lang="ar-IQ" sz="2800" dirty="0" err="1" smtClean="0">
                <a:latin typeface="+mj-lt"/>
                <a:ea typeface="Segoe UI" pitchFamily="34" charset="0"/>
                <a:cs typeface="+mj-cs"/>
              </a:rPr>
              <a:t>الاذن</a:t>
            </a:r>
            <a:r>
              <a:rPr lang="ar-IQ" sz="2800" dirty="0" smtClean="0">
                <a:latin typeface="+mj-lt"/>
                <a:ea typeface="Segoe UI" pitchFamily="34" charset="0"/>
                <a:cs typeface="+mj-cs"/>
              </a:rPr>
              <a:t> </a:t>
            </a:r>
            <a:r>
              <a:rPr lang="en-US" sz="2800" dirty="0" smtClean="0">
                <a:latin typeface="+mj-lt"/>
                <a:ea typeface="Segoe UI" pitchFamily="34" charset="0"/>
                <a:cs typeface="+mj-cs"/>
              </a:rPr>
              <a:t> </a:t>
            </a:r>
            <a:r>
              <a:rPr lang="ar-SA" sz="2800" dirty="0">
                <a:latin typeface="+mj-lt"/>
                <a:ea typeface="Segoe UI" pitchFamily="34" charset="0"/>
                <a:cs typeface="+mj-cs"/>
              </a:rPr>
              <a:t>البشرية لا تستطيع أن </a:t>
            </a:r>
            <a:r>
              <a:rPr lang="ar-SA" sz="2800" dirty="0" smtClean="0">
                <a:latin typeface="+mj-lt"/>
                <a:ea typeface="Segoe UI" pitchFamily="34" charset="0"/>
                <a:cs typeface="+mj-cs"/>
              </a:rPr>
              <a:t>سمعها</a:t>
            </a:r>
            <a:endParaRPr lang="en-US" sz="2800" dirty="0">
              <a:latin typeface="+mj-lt"/>
              <a:ea typeface="Segoe UI" pitchFamily="34" charset="0"/>
              <a:cs typeface="+mj-cs"/>
            </a:endParaRPr>
          </a:p>
        </p:txBody>
      </p:sp>
      <p:pic>
        <p:nvPicPr>
          <p:cNvPr id="2050" name="Picture 2" descr="C:\Users\dell\Dropbox\PC\Desktop\الموجات فوق الصوتية\images.png"/>
          <p:cNvPicPr>
            <a:picLocks noChangeAspect="1" noChangeArrowheads="1"/>
          </p:cNvPicPr>
          <p:nvPr/>
        </p:nvPicPr>
        <p:blipFill>
          <a:blip r:embed="rId2"/>
          <a:srcRect/>
          <a:stretch>
            <a:fillRect/>
          </a:stretch>
        </p:blipFill>
        <p:spPr bwMode="auto">
          <a:xfrm>
            <a:off x="428596" y="3341052"/>
            <a:ext cx="7286676" cy="3516948"/>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386158" y="-24"/>
            <a:ext cx="5686436" cy="796908"/>
          </a:xfrm>
        </p:spPr>
        <p:txBody>
          <a:bodyPr>
            <a:normAutofit/>
          </a:bodyPr>
          <a:lstStyle/>
          <a:p>
            <a:pPr algn="r"/>
            <a:r>
              <a:rPr lang="ar-SA" sz="3200" b="1" dirty="0" smtClean="0"/>
              <a:t>الموجات فوق الصوتية التشخيصية</a:t>
            </a:r>
            <a:endParaRPr lang="ar-IQ" sz="3200" dirty="0"/>
          </a:p>
        </p:txBody>
      </p:sp>
      <p:sp>
        <p:nvSpPr>
          <p:cNvPr id="3" name="عنصر نائب للمحتوى 2"/>
          <p:cNvSpPr>
            <a:spLocks noGrp="1"/>
          </p:cNvSpPr>
          <p:nvPr>
            <p:ph idx="1"/>
          </p:nvPr>
        </p:nvSpPr>
        <p:spPr>
          <a:xfrm>
            <a:off x="0" y="857232"/>
            <a:ext cx="9358346" cy="2500330"/>
          </a:xfrm>
        </p:spPr>
        <p:txBody>
          <a:bodyPr>
            <a:normAutofit/>
          </a:bodyPr>
          <a:lstStyle/>
          <a:p>
            <a:r>
              <a:rPr lang="ar-SA" dirty="0" smtClean="0"/>
              <a:t>تسمى </a:t>
            </a:r>
            <a:r>
              <a:rPr lang="ar-SA" dirty="0"/>
              <a:t>الموجات فوق الصوتية التشخيصية </a:t>
            </a:r>
            <a:r>
              <a:rPr lang="ar-SA" dirty="0" err="1"/>
              <a:t>ايضا</a:t>
            </a:r>
            <a:r>
              <a:rPr lang="ar-SA" dirty="0"/>
              <a:t> </a:t>
            </a:r>
            <a:r>
              <a:rPr lang="ar-IQ" dirty="0" smtClean="0"/>
              <a:t>ب</a:t>
            </a:r>
            <a:r>
              <a:rPr lang="ar-SA" dirty="0" smtClean="0"/>
              <a:t>التخطيط </a:t>
            </a:r>
            <a:r>
              <a:rPr lang="ar-SA" dirty="0"/>
              <a:t>الصوتي الطبي التشخيصي وهي </a:t>
            </a:r>
            <a:r>
              <a:rPr lang="ar-SA" dirty="0" err="1"/>
              <a:t>اسلوب</a:t>
            </a:r>
            <a:r>
              <a:rPr lang="ar-SA" dirty="0"/>
              <a:t> في التصوير, يستخدم موجات صوتية عالية التردد لإنتاج صور هياكل في الجسم  </a:t>
            </a:r>
            <a:r>
              <a:rPr lang="ar-IQ" dirty="0" smtClean="0"/>
              <a:t>حيث </a:t>
            </a:r>
            <a:r>
              <a:rPr lang="ar-SA" dirty="0" smtClean="0"/>
              <a:t>يمكن </a:t>
            </a:r>
            <a:r>
              <a:rPr lang="ar-SA" dirty="0"/>
              <a:t>أن تقدم الصور معلومات مهمة في تشخيص ومعالجة عدة </a:t>
            </a:r>
            <a:r>
              <a:rPr lang="ar-SA" dirty="0" smtClean="0"/>
              <a:t>أمراض</a:t>
            </a:r>
            <a:endParaRPr lang="en-US" dirty="0"/>
          </a:p>
          <a:p>
            <a:endParaRPr lang="ar-IQ" dirty="0"/>
          </a:p>
        </p:txBody>
      </p:sp>
      <p:pic>
        <p:nvPicPr>
          <p:cNvPr id="23554" name="Picture 2" descr="Animal Ultrasound s in Holland, MI | Ottawa Animal Hospital East"/>
          <p:cNvPicPr>
            <a:picLocks noChangeAspect="1" noChangeArrowheads="1"/>
          </p:cNvPicPr>
          <p:nvPr/>
        </p:nvPicPr>
        <p:blipFill>
          <a:blip r:embed="rId2"/>
          <a:srcRect/>
          <a:stretch>
            <a:fillRect/>
          </a:stretch>
        </p:blipFill>
        <p:spPr bwMode="auto">
          <a:xfrm>
            <a:off x="0" y="3048000"/>
            <a:ext cx="6905625" cy="381000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500034" y="428605"/>
            <a:ext cx="8229600" cy="2143140"/>
          </a:xfrm>
        </p:spPr>
        <p:txBody>
          <a:bodyPr/>
          <a:lstStyle/>
          <a:p>
            <a:r>
              <a:rPr lang="ar-SA" dirty="0"/>
              <a:t>يَجرِي الحُصُولُ على صور الموجات فوق الصوتية بسرعة كافية لإظهار حركة الأعضاء </a:t>
            </a:r>
            <a:r>
              <a:rPr lang="ar-SA" dirty="0" err="1"/>
              <a:t>والبنى</a:t>
            </a:r>
            <a:r>
              <a:rPr lang="ar-SA" dirty="0"/>
              <a:t> في الجسم في الوقت الحقيقي (كما </a:t>
            </a:r>
            <a:r>
              <a:rPr lang="ar-SA" dirty="0" smtClean="0"/>
              <a:t>في </a:t>
            </a:r>
            <a:r>
              <a:rPr lang="ar-SA" dirty="0"/>
              <a:t>الفيلم)؛ فعلى سَبيل المثال، يمكن رؤية حركة </a:t>
            </a:r>
            <a:r>
              <a:rPr lang="ar-SA" dirty="0" err="1"/>
              <a:t>نبضان</a:t>
            </a:r>
            <a:r>
              <a:rPr lang="ar-SA" dirty="0"/>
              <a:t> </a:t>
            </a:r>
            <a:r>
              <a:rPr lang="ar-SA" dirty="0" smtClean="0"/>
              <a:t>القلب </a:t>
            </a:r>
            <a:r>
              <a:rPr lang="ar-SA" dirty="0"/>
              <a:t>حتى في الجنين</a:t>
            </a:r>
            <a:endParaRPr lang="en-US" dirty="0"/>
          </a:p>
          <a:p>
            <a:endParaRPr lang="ar-IQ" dirty="0"/>
          </a:p>
        </p:txBody>
      </p:sp>
      <p:pic>
        <p:nvPicPr>
          <p:cNvPr id="5" name="صورة 4" descr="Ultrasound_of_human_heart_apical_4-cahmber_view.gif"/>
          <p:cNvPicPr>
            <a:picLocks noChangeAspect="1"/>
          </p:cNvPicPr>
          <p:nvPr/>
        </p:nvPicPr>
        <p:blipFill>
          <a:blip r:embed="rId2"/>
          <a:stretch>
            <a:fillRect/>
          </a:stretch>
        </p:blipFill>
        <p:spPr>
          <a:xfrm>
            <a:off x="0" y="3428999"/>
            <a:ext cx="4572000" cy="3429001"/>
          </a:xfrm>
          <a:prstGeom prst="rect">
            <a:avLst/>
          </a:prstGeom>
        </p:spPr>
      </p:pic>
      <p:pic>
        <p:nvPicPr>
          <p:cNvPr id="6" name="صورة 5" descr="sssssssssssssss.gif"/>
          <p:cNvPicPr>
            <a:picLocks noChangeAspect="1"/>
          </p:cNvPicPr>
          <p:nvPr/>
        </p:nvPicPr>
        <p:blipFill>
          <a:blip r:embed="rId3"/>
          <a:stretch>
            <a:fillRect/>
          </a:stretch>
        </p:blipFill>
        <p:spPr>
          <a:xfrm>
            <a:off x="4572000" y="3429000"/>
            <a:ext cx="4572000" cy="3434172"/>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0" y="1"/>
            <a:ext cx="9001156" cy="3286124"/>
          </a:xfrm>
        </p:spPr>
        <p:txBody>
          <a:bodyPr>
            <a:normAutofit fontScale="85000" lnSpcReduction="20000"/>
          </a:bodyPr>
          <a:lstStyle/>
          <a:p>
            <a:r>
              <a:rPr lang="ar-IQ" dirty="0" smtClean="0"/>
              <a:t>ت</a:t>
            </a:r>
            <a:r>
              <a:rPr lang="ar-SA" dirty="0" smtClean="0"/>
              <a:t>ستخدم </a:t>
            </a:r>
            <a:r>
              <a:rPr lang="ar-SA" dirty="0"/>
              <a:t>التصويرُ بالموجات فوق الصوتية بشكلٍ فعَّال للتحقق من الأورام والأجسام الغريبة </a:t>
            </a:r>
            <a:r>
              <a:rPr lang="ar-SA" dirty="0" smtClean="0"/>
              <a:t>مثل </a:t>
            </a:r>
            <a:r>
              <a:rPr lang="ar-SA" dirty="0"/>
              <a:t>تلك الموجودة في الغُدَّة الدرقية، </a:t>
            </a:r>
            <a:r>
              <a:rPr lang="ar-SA" dirty="0" smtClean="0"/>
              <a:t>وال</a:t>
            </a:r>
            <a:r>
              <a:rPr lang="ar-IQ" dirty="0" smtClean="0"/>
              <a:t>ضرع, </a:t>
            </a:r>
            <a:r>
              <a:rPr lang="ar-SA" dirty="0" smtClean="0"/>
              <a:t>والأطراف</a:t>
            </a:r>
            <a:r>
              <a:rPr lang="ar-SA" dirty="0"/>
              <a:t>، وكذلك بعض العقد </a:t>
            </a:r>
            <a:r>
              <a:rPr lang="ar-SA" dirty="0" err="1"/>
              <a:t>اللِّمفَيَّة</a:t>
            </a:r>
            <a:r>
              <a:rPr lang="en-US" dirty="0"/>
              <a:t>.</a:t>
            </a:r>
          </a:p>
          <a:p>
            <a:r>
              <a:rPr lang="ar-SA" dirty="0"/>
              <a:t>كما يستخدم </a:t>
            </a:r>
            <a:r>
              <a:rPr lang="ar-IQ" dirty="0" err="1" smtClean="0"/>
              <a:t>ايضا</a:t>
            </a:r>
            <a:r>
              <a:rPr lang="ar-SA" dirty="0" smtClean="0"/>
              <a:t> </a:t>
            </a:r>
            <a:r>
              <a:rPr lang="ar-SA" dirty="0"/>
              <a:t>بشكل فعَّال في تصوير الأعضاء الداخلية في البطن، والحوض، والصدر. ولكن، بما أنَّ الموجاتِ الصوتيةَ تُحجَب عن طريق الغازات (على سبيل المثال، في الرئتين أو الأمعاء) والعظام، لذلك يتطلَّب التصويرُ بالموجات فوق الصوتية من الأعضاء الداخلية مهاراتٍ خاصَّة. يُسمَّى الأشخاصُ الذين جَرَى تدريبهم للقيام بفحوصات الموجات فوق الصوتية، على وجه التحديد، مُخَطَّطي الصَّدى</a:t>
            </a:r>
            <a:r>
              <a:rPr lang="en-US" dirty="0"/>
              <a:t> </a:t>
            </a:r>
            <a:r>
              <a:rPr lang="en-US" dirty="0" err="1"/>
              <a:t>sonographers</a:t>
            </a:r>
            <a:r>
              <a:rPr lang="en-US" dirty="0"/>
              <a:t>.</a:t>
            </a:r>
          </a:p>
          <a:p>
            <a:endParaRPr lang="ar-IQ" dirty="0"/>
          </a:p>
        </p:txBody>
      </p:sp>
      <p:pic>
        <p:nvPicPr>
          <p:cNvPr id="5" name="صورة 4" descr="gzlig0gk4rllpqzj7fsh.gif"/>
          <p:cNvPicPr>
            <a:picLocks noChangeAspect="1"/>
          </p:cNvPicPr>
          <p:nvPr/>
        </p:nvPicPr>
        <p:blipFill>
          <a:blip r:embed="rId2"/>
          <a:stretch>
            <a:fillRect/>
          </a:stretch>
        </p:blipFill>
        <p:spPr>
          <a:xfrm>
            <a:off x="0" y="3143248"/>
            <a:ext cx="6604004" cy="3714752"/>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0" y="46045"/>
            <a:ext cx="9144000" cy="3311517"/>
          </a:xfrm>
        </p:spPr>
        <p:txBody>
          <a:bodyPr>
            <a:normAutofit fontScale="92500" lnSpcReduction="20000"/>
          </a:bodyPr>
          <a:lstStyle/>
          <a:p>
            <a:r>
              <a:rPr lang="ar-SA" b="1" dirty="0"/>
              <a:t>طريقة عمل الموجات </a:t>
            </a:r>
            <a:r>
              <a:rPr lang="ar-SA" b="1" dirty="0" err="1"/>
              <a:t>الفوق</a:t>
            </a:r>
            <a:r>
              <a:rPr lang="ar-SA" b="1" dirty="0"/>
              <a:t> الصوتية في التشخيص </a:t>
            </a:r>
            <a:endParaRPr lang="en-US" dirty="0"/>
          </a:p>
          <a:p>
            <a:r>
              <a:rPr lang="ar-SA" dirty="0" smtClean="0"/>
              <a:t>يقوم جهاز </a:t>
            </a:r>
            <a:r>
              <a:rPr lang="ar-SA" dirty="0"/>
              <a:t>يُسمَّى المحوِّل أو </a:t>
            </a:r>
            <a:r>
              <a:rPr lang="ar-SA" dirty="0" err="1"/>
              <a:t>الترجام</a:t>
            </a:r>
            <a:r>
              <a:rPr lang="en-US" dirty="0"/>
              <a:t> transducer </a:t>
            </a:r>
            <a:r>
              <a:rPr lang="ar-SA" dirty="0"/>
              <a:t>بتحويل التيار الكهربائي إلى موجاتٍ صوتية، يَجرِي إرسالُها إلى أنسجة الجسم. ترتدّ الموجاتُ الصوتية عن </a:t>
            </a:r>
            <a:r>
              <a:rPr lang="ar-SA" dirty="0" err="1"/>
              <a:t>البنى</a:t>
            </a:r>
            <a:r>
              <a:rPr lang="ar-SA" dirty="0"/>
              <a:t> في الجسم، وتنعكس مَرَّةً أخرى إلى المحوِّل، الذي يحوِّل الموجات إلى إشاراتٍ كهربائية. ويقوم جهازُ الكمبيوتر بتحويل نمط الإشارات الكهربائيَّة إلى صورة، يَجرِي عرضها على شاشة وتسجيلها على الفيلم أو على شريط فيديو أو كصورة كمبيوتر رقميَّة</a:t>
            </a:r>
            <a:endParaRPr lang="en-US" dirty="0"/>
          </a:p>
          <a:p>
            <a:endParaRPr lang="ar-IQ" dirty="0"/>
          </a:p>
        </p:txBody>
      </p:sp>
      <p:pic>
        <p:nvPicPr>
          <p:cNvPr id="4" name="nT1Ndq.mp4">
            <a:hlinkClick r:id="" action="ppaction://media"/>
          </p:cNvPr>
          <p:cNvPicPr>
            <a:picLocks noRot="1" noChangeAspect="1"/>
          </p:cNvPicPr>
          <p:nvPr>
            <a:videoFile r:link="rId1"/>
          </p:nvPr>
        </p:nvPicPr>
        <p:blipFill>
          <a:blip r:embed="rId3"/>
          <a:stretch>
            <a:fillRect/>
          </a:stretch>
        </p:blipFill>
        <p:spPr>
          <a:xfrm>
            <a:off x="4500562" y="3375421"/>
            <a:ext cx="4643470" cy="3482603"/>
          </a:xfrm>
          <a:prstGeom prst="rect">
            <a:avLst/>
          </a:prstGeom>
        </p:spPr>
      </p:pic>
      <p:pic>
        <p:nvPicPr>
          <p:cNvPr id="5" name="صورة 4" descr="400px-Sonar_Principle_EN.svg.png"/>
          <p:cNvPicPr>
            <a:picLocks noChangeAspect="1"/>
          </p:cNvPicPr>
          <p:nvPr/>
        </p:nvPicPr>
        <p:blipFill>
          <a:blip r:embed="rId4"/>
          <a:stretch>
            <a:fillRect/>
          </a:stretch>
        </p:blipFill>
        <p:spPr>
          <a:xfrm>
            <a:off x="214282" y="2952761"/>
            <a:ext cx="3810000" cy="2047875"/>
          </a:xfrm>
          <a:prstGeom prst="rect">
            <a:avLst/>
          </a:prstGeom>
        </p:spPr>
      </p:pic>
      <p:pic>
        <p:nvPicPr>
          <p:cNvPr id="6" name="صورة 5" descr="IuY2.gif"/>
          <p:cNvPicPr>
            <a:picLocks noChangeAspect="1"/>
          </p:cNvPicPr>
          <p:nvPr/>
        </p:nvPicPr>
        <p:blipFill>
          <a:blip r:embed="rId5"/>
          <a:stretch>
            <a:fillRect/>
          </a:stretch>
        </p:blipFill>
        <p:spPr>
          <a:xfrm>
            <a:off x="500034" y="5000636"/>
            <a:ext cx="2340853" cy="18573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642910" y="214290"/>
            <a:ext cx="8229600" cy="4525963"/>
          </a:xfrm>
        </p:spPr>
        <p:txBody>
          <a:bodyPr/>
          <a:lstStyle/>
          <a:p>
            <a:r>
              <a:rPr lang="ar-SA" dirty="0" smtClean="0"/>
              <a:t>يتم وضع الجل على البشرة فوق المنطقة التي يتم فحصها. ويساعد هذا على منع الجيوب الهوائية، والتي يمكن أن تمنع الموجات الصوتية التي تُنشئ الصور</a:t>
            </a:r>
            <a:r>
              <a:rPr lang="en-US" dirty="0" smtClean="0"/>
              <a:t>.</a:t>
            </a:r>
          </a:p>
          <a:p>
            <a:endParaRPr lang="ar-IQ" dirty="0"/>
          </a:p>
        </p:txBody>
      </p:sp>
      <p:pic>
        <p:nvPicPr>
          <p:cNvPr id="37890" name="Picture 2" descr="2,022 Doppler Stock Photos, Pictures &amp;amp; Royalty-Free Images - iStock"/>
          <p:cNvPicPr>
            <a:picLocks noChangeAspect="1" noChangeArrowheads="1"/>
          </p:cNvPicPr>
          <p:nvPr/>
        </p:nvPicPr>
        <p:blipFill>
          <a:blip r:embed="rId2"/>
          <a:srcRect/>
          <a:stretch>
            <a:fillRect/>
          </a:stretch>
        </p:blipFill>
        <p:spPr bwMode="auto">
          <a:xfrm>
            <a:off x="0" y="2971799"/>
            <a:ext cx="5829300" cy="3886201"/>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214282" y="285729"/>
            <a:ext cx="8443914" cy="2786082"/>
          </a:xfrm>
        </p:spPr>
        <p:txBody>
          <a:bodyPr/>
          <a:lstStyle/>
          <a:p>
            <a:r>
              <a:rPr lang="ar-IQ" dirty="0" err="1" smtClean="0"/>
              <a:t>ال</a:t>
            </a:r>
            <a:r>
              <a:rPr lang="ar-SA" dirty="0" smtClean="0"/>
              <a:t>تصوير التشخيصي بالموجات فوق الصوتية هو إجراء آمن تُستخدم فيه موجات صوتية ذات طاقة منخفضة. وليست هناك مخاطر معروفة مصاحبة له حتى الآن, وهو غير مؤلم، وغير مكلف نسبيًا، ويعَدّ آمنًا جدًّا، حتى في أثناء الحمل</a:t>
            </a:r>
            <a:r>
              <a:rPr lang="en-US" dirty="0" smtClean="0"/>
              <a:t>.</a:t>
            </a:r>
          </a:p>
          <a:p>
            <a:endParaRPr lang="ar-IQ" dirty="0"/>
          </a:p>
        </p:txBody>
      </p:sp>
      <p:sp>
        <p:nvSpPr>
          <p:cNvPr id="36868" name="AutoShape 4" descr="Ultrasound"/>
          <p:cNvSpPr>
            <a:spLocks noChangeAspect="1" noChangeArrowheads="1"/>
          </p:cNvSpPr>
          <p:nvPr/>
        </p:nvSpPr>
        <p:spPr bwMode="auto">
          <a:xfrm>
            <a:off x="-61913" y="-136525"/>
            <a:ext cx="304801" cy="304800"/>
          </a:xfrm>
          <a:prstGeom prst="rect">
            <a:avLst/>
          </a:prstGeom>
          <a:noFill/>
        </p:spPr>
        <p:txBody>
          <a:bodyPr vert="horz" wrap="square" lIns="91440" tIns="45720" rIns="91440" bIns="45720" numCol="1" anchor="t" anchorCtr="0" compatLnSpc="1">
            <a:prstTxWarp prst="textNoShape">
              <a:avLst/>
            </a:prstTxWarp>
          </a:bodyPr>
          <a:lstStyle/>
          <a:p>
            <a:endParaRPr lang="ar-IQ"/>
          </a:p>
        </p:txBody>
      </p:sp>
      <p:pic>
        <p:nvPicPr>
          <p:cNvPr id="36869" name="Picture 5" descr="C:\Users\dell\Dropbox\PC\Desktop\الموجات فوق الصوتية\banner_dog_ultrasound.jpg"/>
          <p:cNvPicPr>
            <a:picLocks noChangeAspect="1" noChangeArrowheads="1"/>
          </p:cNvPicPr>
          <p:nvPr/>
        </p:nvPicPr>
        <p:blipFill>
          <a:blip r:embed="rId2"/>
          <a:srcRect/>
          <a:stretch>
            <a:fillRect/>
          </a:stretch>
        </p:blipFill>
        <p:spPr bwMode="auto">
          <a:xfrm>
            <a:off x="0" y="2878894"/>
            <a:ext cx="9144000" cy="3907692"/>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1112</TotalTime>
  <Words>1173</Words>
  <Application>Microsoft Office PowerPoint</Application>
  <PresentationFormat>عرض على الشاشة (3:4)‏</PresentationFormat>
  <Paragraphs>48</Paragraphs>
  <Slides>24</Slides>
  <Notes>0</Notes>
  <HiddenSlides>0</HiddenSlides>
  <MMClips>1</MMClips>
  <ScaleCrop>false</ScaleCrop>
  <HeadingPairs>
    <vt:vector size="4" baseType="variant">
      <vt:variant>
        <vt:lpstr>سمة</vt:lpstr>
      </vt:variant>
      <vt:variant>
        <vt:i4>1</vt:i4>
      </vt:variant>
      <vt:variant>
        <vt:lpstr>عناوين الشرائح</vt:lpstr>
      </vt:variant>
      <vt:variant>
        <vt:i4>24</vt:i4>
      </vt:variant>
    </vt:vector>
  </HeadingPairs>
  <TitlesOfParts>
    <vt:vector size="25" baseType="lpstr">
      <vt:lpstr>سمة Office</vt:lpstr>
      <vt:lpstr>الشريحة 1</vt:lpstr>
      <vt:lpstr>استخدام تشخيص الموجات الفوق الصوتية في الاختبارات الجراحية </vt:lpstr>
      <vt:lpstr>الموجات فوق الصوتية </vt:lpstr>
      <vt:lpstr>الموجات فوق الصوتية التشخيصية</vt:lpstr>
      <vt:lpstr>الشريحة 5</vt:lpstr>
      <vt:lpstr>الشريحة 6</vt:lpstr>
      <vt:lpstr>الشريحة 7</vt:lpstr>
      <vt:lpstr>الشريحة 8</vt:lpstr>
      <vt:lpstr>الشريحة 9</vt:lpstr>
      <vt:lpstr>الشريحة 10</vt:lpstr>
      <vt:lpstr>الشريحة 11</vt:lpstr>
      <vt:lpstr>الشريحة 12</vt:lpstr>
      <vt:lpstr>الشريحة 13</vt:lpstr>
      <vt:lpstr>الشريحة 14</vt:lpstr>
      <vt:lpstr>الشريحة 15</vt:lpstr>
      <vt:lpstr>الشريحة 16</vt:lpstr>
      <vt:lpstr>الشريحة 17</vt:lpstr>
      <vt:lpstr>الشريحة 18</vt:lpstr>
      <vt:lpstr>الشريحة 19</vt:lpstr>
      <vt:lpstr>الشريحة 20</vt:lpstr>
      <vt:lpstr>الشريحة 21</vt:lpstr>
      <vt:lpstr>الشريحة 22</vt:lpstr>
      <vt:lpstr>الشريحة 23</vt:lpstr>
      <vt:lpstr>الشريحة 24</vt:lpstr>
    </vt:vector>
  </TitlesOfParts>
  <Company>By DR.Ahmed Saker 2o1O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استخدام تشخيص الموجات الفوق الصوتية في الاختبارات الجراحية </dc:title>
  <dc:creator>dell</dc:creator>
  <cp:lastModifiedBy>dell</cp:lastModifiedBy>
  <cp:revision>50</cp:revision>
  <dcterms:created xsi:type="dcterms:W3CDTF">2022-02-10T12:09:10Z</dcterms:created>
  <dcterms:modified xsi:type="dcterms:W3CDTF">2022-02-15T00:51:24Z</dcterms:modified>
</cp:coreProperties>
</file>